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mo Bold" charset="1" panose="020B0704020202020204"/>
      <p:regular r:id="rId20"/>
    </p:embeddedFont>
    <p:embeddedFont>
      <p:font typeface="Arimo" charset="1" panose="020B0604020202020204"/>
      <p:regular r:id="rId21"/>
    </p:embeddedFont>
    <p:embeddedFont>
      <p:font typeface="Canva Sans Bold"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8.png" Type="http://schemas.openxmlformats.org/officeDocument/2006/relationships/image"/><Relationship Id="rId6"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8.pn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grpSp>
        <p:nvGrpSpPr>
          <p:cNvPr name="Group 6" id="6"/>
          <p:cNvGrpSpPr/>
          <p:nvPr/>
        </p:nvGrpSpPr>
        <p:grpSpPr>
          <a:xfrm rot="0">
            <a:off x="10545226" y="1298"/>
            <a:ext cx="5255069" cy="10310373"/>
            <a:chOff x="0" y="0"/>
            <a:chExt cx="5293995" cy="10386746"/>
          </a:xfrm>
        </p:grpSpPr>
        <p:sp>
          <p:nvSpPr>
            <p:cNvPr name="Freeform 7" id="7" descr="preencoded.png"/>
            <p:cNvSpPr/>
            <p:nvPr/>
          </p:nvSpPr>
          <p:spPr>
            <a:xfrm flipH="false" flipV="false" rot="0">
              <a:off x="0" y="0"/>
              <a:ext cx="5293995" cy="10386695"/>
            </a:xfrm>
            <a:custGeom>
              <a:avLst/>
              <a:gdLst/>
              <a:ahLst/>
              <a:cxnLst/>
              <a:rect r="r" b="b" t="t" l="l"/>
              <a:pathLst>
                <a:path h="10386695" w="5293995">
                  <a:moveTo>
                    <a:pt x="0" y="0"/>
                  </a:moveTo>
                  <a:lnTo>
                    <a:pt x="5293995" y="0"/>
                  </a:lnTo>
                  <a:lnTo>
                    <a:pt x="5293995" y="10386695"/>
                  </a:lnTo>
                  <a:lnTo>
                    <a:pt x="0" y="10386695"/>
                  </a:lnTo>
                  <a:lnTo>
                    <a:pt x="0" y="0"/>
                  </a:lnTo>
                  <a:close/>
                </a:path>
              </a:pathLst>
            </a:custGeom>
            <a:blipFill>
              <a:blip r:embed="rId4"/>
              <a:stretch>
                <a:fillRect l="0" t="-24" r="0" b="-25"/>
              </a:stretch>
            </a:blipFill>
          </p:spPr>
        </p:sp>
      </p:grpSp>
      <p:sp>
        <p:nvSpPr>
          <p:cNvPr name="TextBox 8" id="8"/>
          <p:cNvSpPr txBox="true"/>
          <p:nvPr/>
        </p:nvSpPr>
        <p:spPr>
          <a:xfrm rot="0">
            <a:off x="3344767" y="2947756"/>
            <a:ext cx="6122000" cy="862392"/>
          </a:xfrm>
          <a:prstGeom prst="rect">
            <a:avLst/>
          </a:prstGeom>
        </p:spPr>
        <p:txBody>
          <a:bodyPr anchor="t" rtlCol="false" tIns="0" lIns="0" bIns="0" rIns="0">
            <a:spAutoFit/>
          </a:bodyPr>
          <a:lstStyle/>
          <a:p>
            <a:pPr algn="l">
              <a:lnSpc>
                <a:spcPts val="6236"/>
              </a:lnSpc>
            </a:pPr>
            <a:r>
              <a:rPr lang="en-US" sz="4776" b="true">
                <a:solidFill>
                  <a:srgbClr val="F2F5FA"/>
                </a:solidFill>
                <a:latin typeface="Arimo Bold"/>
                <a:ea typeface="Arimo Bold"/>
                <a:cs typeface="Arimo Bold"/>
                <a:sym typeface="Arimo Bold"/>
              </a:rPr>
              <a:t>Sorting Algorithms</a:t>
            </a:r>
          </a:p>
        </p:txBody>
      </p:sp>
      <p:sp>
        <p:nvSpPr>
          <p:cNvPr name="TextBox 9" id="9"/>
          <p:cNvSpPr txBox="true"/>
          <p:nvPr/>
        </p:nvSpPr>
        <p:spPr>
          <a:xfrm rot="0">
            <a:off x="3344767" y="3869876"/>
            <a:ext cx="6627274" cy="833590"/>
          </a:xfrm>
          <a:prstGeom prst="rect">
            <a:avLst/>
          </a:prstGeom>
        </p:spPr>
        <p:txBody>
          <a:bodyPr anchor="t" rtlCol="false" tIns="0" lIns="0" bIns="0" rIns="0">
            <a:spAutoFit/>
          </a:bodyPr>
          <a:lstStyle/>
          <a:p>
            <a:pPr algn="l">
              <a:lnSpc>
                <a:spcPts val="3118"/>
              </a:lnSpc>
            </a:pPr>
            <a:r>
              <a:rPr lang="en-US" sz="2388" b="true">
                <a:solidFill>
                  <a:srgbClr val="F2F5FA"/>
                </a:solidFill>
                <a:latin typeface="Arimo Bold"/>
                <a:ea typeface="Arimo Bold"/>
                <a:cs typeface="Arimo Bold"/>
                <a:sym typeface="Arimo Bold"/>
              </a:rPr>
              <a:t>Time Complexity, Space Complexity, and Performance Behaviour Study</a:t>
            </a:r>
          </a:p>
        </p:txBody>
      </p:sp>
      <p:sp>
        <p:nvSpPr>
          <p:cNvPr name="TextBox 10" id="10"/>
          <p:cNvSpPr txBox="true"/>
          <p:nvPr/>
        </p:nvSpPr>
        <p:spPr>
          <a:xfrm rot="0">
            <a:off x="2926214" y="9344515"/>
            <a:ext cx="3732189" cy="653435"/>
          </a:xfrm>
          <a:prstGeom prst="rect">
            <a:avLst/>
          </a:prstGeom>
        </p:spPr>
        <p:txBody>
          <a:bodyPr anchor="t" rtlCol="false" tIns="0" lIns="0" bIns="0" rIns="0">
            <a:spAutoFit/>
          </a:bodyPr>
          <a:lstStyle/>
          <a:p>
            <a:pPr algn="ctr">
              <a:lnSpc>
                <a:spcPts val="5170"/>
              </a:lnSpc>
              <a:spcBef>
                <a:spcPct val="0"/>
              </a:spcBef>
            </a:pPr>
            <a:r>
              <a:rPr lang="en-US" sz="4404">
                <a:solidFill>
                  <a:srgbClr val="F2F5FA"/>
                </a:solidFill>
                <a:latin typeface="Arimo"/>
                <a:ea typeface="Arimo"/>
                <a:cs typeface="Arimo"/>
                <a:sym typeface="Arimo"/>
              </a:rPr>
              <a:t>Uday Chauhan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grpSp>
        <p:nvGrpSpPr>
          <p:cNvPr name="Group 6" id="6"/>
          <p:cNvGrpSpPr/>
          <p:nvPr/>
        </p:nvGrpSpPr>
        <p:grpSpPr>
          <a:xfrm rot="0">
            <a:off x="13457241" y="9675995"/>
            <a:ext cx="2285681" cy="545980"/>
            <a:chOff x="0" y="0"/>
            <a:chExt cx="2302612" cy="550024"/>
          </a:xfrm>
        </p:grpSpPr>
        <p:sp>
          <p:nvSpPr>
            <p:cNvPr name="Freeform 7" id="7" descr="preencoded.png">
              <a:hlinkClick r:id="rId4" tooltip="https://gamma.app/?utm_source=made-with-gamma"/>
            </p:cNvPr>
            <p:cNvSpPr/>
            <p:nvPr/>
          </p:nvSpPr>
          <p:spPr>
            <a:xfrm flipH="false" flipV="false" rot="0">
              <a:off x="0" y="0"/>
              <a:ext cx="2302637" cy="550037"/>
            </a:xfrm>
            <a:custGeom>
              <a:avLst/>
              <a:gdLst/>
              <a:ahLst/>
              <a:cxnLst/>
              <a:rect r="r" b="b" t="t" l="l"/>
              <a:pathLst>
                <a:path h="550037" w="2302637">
                  <a:moveTo>
                    <a:pt x="0" y="0"/>
                  </a:moveTo>
                  <a:lnTo>
                    <a:pt x="2302637" y="0"/>
                  </a:lnTo>
                  <a:lnTo>
                    <a:pt x="2302637" y="550037"/>
                  </a:lnTo>
                  <a:lnTo>
                    <a:pt x="0" y="550037"/>
                  </a:lnTo>
                  <a:lnTo>
                    <a:pt x="0" y="0"/>
                  </a:lnTo>
                  <a:close/>
                </a:path>
              </a:pathLst>
            </a:custGeom>
            <a:blipFill>
              <a:blip r:embed="rId5"/>
              <a:stretch>
                <a:fillRect l="0" t="0" r="1" b="2"/>
              </a:stretch>
            </a:blipFill>
          </p:spPr>
        </p:sp>
      </p:grpSp>
      <p:grpSp>
        <p:nvGrpSpPr>
          <p:cNvPr name="Group 8" id="8"/>
          <p:cNvGrpSpPr/>
          <p:nvPr/>
        </p:nvGrpSpPr>
        <p:grpSpPr>
          <a:xfrm rot="0">
            <a:off x="10578847" y="1298"/>
            <a:ext cx="5255069" cy="10310373"/>
            <a:chOff x="0" y="0"/>
            <a:chExt cx="5293995" cy="10386746"/>
          </a:xfrm>
        </p:grpSpPr>
        <p:sp>
          <p:nvSpPr>
            <p:cNvPr name="Freeform 9" id="9" descr="preencoded.png"/>
            <p:cNvSpPr/>
            <p:nvPr/>
          </p:nvSpPr>
          <p:spPr>
            <a:xfrm flipH="false" flipV="false" rot="0">
              <a:off x="0" y="0"/>
              <a:ext cx="5293995" cy="10386695"/>
            </a:xfrm>
            <a:custGeom>
              <a:avLst/>
              <a:gdLst/>
              <a:ahLst/>
              <a:cxnLst/>
              <a:rect r="r" b="b" t="t" l="l"/>
              <a:pathLst>
                <a:path h="10386695" w="5293995">
                  <a:moveTo>
                    <a:pt x="0" y="0"/>
                  </a:moveTo>
                  <a:lnTo>
                    <a:pt x="5293995" y="0"/>
                  </a:lnTo>
                  <a:lnTo>
                    <a:pt x="5293995" y="10386695"/>
                  </a:lnTo>
                  <a:lnTo>
                    <a:pt x="0" y="10386695"/>
                  </a:lnTo>
                  <a:lnTo>
                    <a:pt x="0" y="0"/>
                  </a:lnTo>
                  <a:close/>
                </a:path>
              </a:pathLst>
            </a:custGeom>
            <a:blipFill>
              <a:blip r:embed="rId6"/>
              <a:stretch>
                <a:fillRect l="0" t="-24" r="0" b="-25"/>
              </a:stretch>
            </a:blipFill>
          </p:spPr>
        </p:sp>
      </p:grpSp>
      <p:sp>
        <p:nvSpPr>
          <p:cNvPr name="TextBox 10" id="10"/>
          <p:cNvSpPr txBox="true"/>
          <p:nvPr/>
        </p:nvSpPr>
        <p:spPr>
          <a:xfrm rot="0">
            <a:off x="2986663" y="2335174"/>
            <a:ext cx="7343456" cy="1938406"/>
          </a:xfrm>
          <a:prstGeom prst="rect">
            <a:avLst/>
          </a:prstGeom>
        </p:spPr>
        <p:txBody>
          <a:bodyPr anchor="t" rtlCol="false" tIns="0" lIns="0" bIns="0" rIns="0">
            <a:spAutoFit/>
          </a:bodyPr>
          <a:lstStyle/>
          <a:p>
            <a:pPr algn="l">
              <a:lnSpc>
                <a:spcPts val="7231"/>
              </a:lnSpc>
            </a:pPr>
            <a:r>
              <a:rPr lang="en-US" sz="5572" b="true">
                <a:solidFill>
                  <a:srgbClr val="F2F5FA"/>
                </a:solidFill>
                <a:latin typeface="Arimo Bold"/>
                <a:ea typeface="Arimo Bold"/>
                <a:cs typeface="Arimo Bold"/>
                <a:sym typeface="Arimo Bold"/>
              </a:rPr>
              <a:t>The Right Tool for the Right Job</a:t>
            </a:r>
          </a:p>
        </p:txBody>
      </p:sp>
      <p:sp>
        <p:nvSpPr>
          <p:cNvPr name="TextBox 11" id="11"/>
          <p:cNvSpPr txBox="true"/>
          <p:nvPr/>
        </p:nvSpPr>
        <p:spPr>
          <a:xfrm rot="0">
            <a:off x="3200421" y="4491297"/>
            <a:ext cx="7129710" cy="293180"/>
          </a:xfrm>
          <a:prstGeom prst="rect">
            <a:avLst/>
          </a:prstGeom>
        </p:spPr>
        <p:txBody>
          <a:bodyPr anchor="t" rtlCol="false" tIns="0" lIns="0" bIns="0" rIns="0">
            <a:spAutoFit/>
          </a:bodyPr>
          <a:lstStyle/>
          <a:p>
            <a:pPr algn="l">
              <a:lnSpc>
                <a:spcPts val="1127"/>
              </a:lnSpc>
            </a:pPr>
            <a:r>
              <a:rPr lang="en-US" sz="1061">
                <a:solidFill>
                  <a:srgbClr val="EBEDF0"/>
                </a:solidFill>
                <a:latin typeface="Arimo"/>
                <a:ea typeface="Arimo"/>
                <a:cs typeface="Arimo"/>
                <a:sym typeface="Arimo"/>
              </a:rPr>
              <a:t>"There is no universally best sorting algorithm. The correct choice depends on input size, data characteristics, memory constraints, and performance guarantees."</a:t>
            </a:r>
          </a:p>
        </p:txBody>
      </p:sp>
      <p:grpSp>
        <p:nvGrpSpPr>
          <p:cNvPr name="Group 12" id="12"/>
          <p:cNvGrpSpPr/>
          <p:nvPr/>
        </p:nvGrpSpPr>
        <p:grpSpPr>
          <a:xfrm rot="0">
            <a:off x="2986663" y="4398020"/>
            <a:ext cx="20851" cy="479732"/>
            <a:chOff x="0" y="0"/>
            <a:chExt cx="21006" cy="483286"/>
          </a:xfrm>
        </p:grpSpPr>
        <p:sp>
          <p:nvSpPr>
            <p:cNvPr name="Freeform 13" id="13"/>
            <p:cNvSpPr/>
            <p:nvPr/>
          </p:nvSpPr>
          <p:spPr>
            <a:xfrm flipH="false" flipV="false" rot="0">
              <a:off x="0" y="0"/>
              <a:ext cx="20955" cy="483235"/>
            </a:xfrm>
            <a:custGeom>
              <a:avLst/>
              <a:gdLst/>
              <a:ahLst/>
              <a:cxnLst/>
              <a:rect r="r" b="b" t="t" l="l"/>
              <a:pathLst>
                <a:path h="483235" w="20955">
                  <a:moveTo>
                    <a:pt x="0" y="0"/>
                  </a:moveTo>
                  <a:lnTo>
                    <a:pt x="20955" y="0"/>
                  </a:lnTo>
                  <a:lnTo>
                    <a:pt x="20955" y="483235"/>
                  </a:lnTo>
                  <a:lnTo>
                    <a:pt x="0" y="483235"/>
                  </a:lnTo>
                  <a:close/>
                </a:path>
              </a:pathLst>
            </a:custGeom>
            <a:solidFill>
              <a:srgbClr val="6296FF"/>
            </a:solidFill>
          </p:spPr>
        </p:sp>
      </p:grpSp>
      <p:grpSp>
        <p:nvGrpSpPr>
          <p:cNvPr name="Group 14" id="14"/>
          <p:cNvGrpSpPr/>
          <p:nvPr/>
        </p:nvGrpSpPr>
        <p:grpSpPr>
          <a:xfrm rot="0">
            <a:off x="2979717" y="4964070"/>
            <a:ext cx="7357361" cy="754556"/>
            <a:chOff x="0" y="0"/>
            <a:chExt cx="7411860" cy="760146"/>
          </a:xfrm>
        </p:grpSpPr>
        <p:sp>
          <p:nvSpPr>
            <p:cNvPr name="Freeform 15" id="15"/>
            <p:cNvSpPr/>
            <p:nvPr/>
          </p:nvSpPr>
          <p:spPr>
            <a:xfrm flipH="false" flipV="false" rot="0">
              <a:off x="6985" y="6985"/>
              <a:ext cx="7397877" cy="746125"/>
            </a:xfrm>
            <a:custGeom>
              <a:avLst/>
              <a:gdLst/>
              <a:ahLst/>
              <a:cxnLst/>
              <a:rect r="r" b="b" t="t" l="l"/>
              <a:pathLst>
                <a:path h="746125" w="7397877">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name="Freeform 16" id="16"/>
            <p:cNvSpPr/>
            <p:nvPr/>
          </p:nvSpPr>
          <p:spPr>
            <a:xfrm flipH="false" flipV="false" rot="0">
              <a:off x="0" y="0"/>
              <a:ext cx="7411847" cy="760095"/>
            </a:xfrm>
            <a:custGeom>
              <a:avLst/>
              <a:gdLst/>
              <a:ahLst/>
              <a:cxnLst/>
              <a:rect r="r" b="b" t="t" l="l"/>
              <a:pathLst>
                <a:path h="760095" w="7411847">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name="TextBox 17" id="17"/>
          <p:cNvSpPr txBox="true"/>
          <p:nvPr/>
        </p:nvSpPr>
        <p:spPr>
          <a:xfrm rot="0">
            <a:off x="3143074" y="5098814"/>
            <a:ext cx="2010730" cy="260184"/>
          </a:xfrm>
          <a:prstGeom prst="rect">
            <a:avLst/>
          </a:prstGeom>
        </p:spPr>
        <p:txBody>
          <a:bodyPr anchor="t" rtlCol="false" tIns="0" lIns="0" bIns="0" rIns="0">
            <a:spAutoFit/>
          </a:bodyPr>
          <a:lstStyle/>
          <a:p>
            <a:pPr algn="l">
              <a:lnSpc>
                <a:spcPts val="1791"/>
              </a:lnSpc>
            </a:pPr>
            <a:r>
              <a:rPr lang="en-US" sz="1393" b="true">
                <a:solidFill>
                  <a:srgbClr val="EBEDF0"/>
                </a:solidFill>
                <a:latin typeface="Arimo Bold"/>
                <a:ea typeface="Arimo Bold"/>
                <a:cs typeface="Arimo Bold"/>
                <a:sym typeface="Arimo Bold"/>
              </a:rPr>
              <a:t>Theoretical Foundation</a:t>
            </a:r>
          </a:p>
        </p:txBody>
      </p:sp>
      <p:sp>
        <p:nvSpPr>
          <p:cNvPr name="TextBox 18" id="18"/>
          <p:cNvSpPr txBox="true"/>
          <p:nvPr/>
        </p:nvSpPr>
        <p:spPr>
          <a:xfrm rot="0">
            <a:off x="3143074" y="5408731"/>
            <a:ext cx="7030648" cy="146590"/>
          </a:xfrm>
          <a:prstGeom prst="rect">
            <a:avLst/>
          </a:prstGeom>
        </p:spPr>
        <p:txBody>
          <a:bodyPr anchor="t" rtlCol="false" tIns="0" lIns="0" bIns="0" rIns="0">
            <a:spAutoFit/>
          </a:bodyPr>
          <a:lstStyle/>
          <a:p>
            <a:pPr algn="l">
              <a:lnSpc>
                <a:spcPts val="1127"/>
              </a:lnSpc>
            </a:pPr>
            <a:r>
              <a:rPr lang="en-US" sz="1061">
                <a:solidFill>
                  <a:srgbClr val="EBEDF0"/>
                </a:solidFill>
                <a:latin typeface="Arimo"/>
                <a:ea typeface="Arimo"/>
                <a:cs typeface="Arimo"/>
                <a:sym typeface="Arimo"/>
              </a:rPr>
              <a:t>Big-O analysis provides essential scalability predictions</a:t>
            </a:r>
          </a:p>
        </p:txBody>
      </p:sp>
      <p:grpSp>
        <p:nvGrpSpPr>
          <p:cNvPr name="Group 19" id="19"/>
          <p:cNvGrpSpPr/>
          <p:nvPr/>
        </p:nvGrpSpPr>
        <p:grpSpPr>
          <a:xfrm rot="0">
            <a:off x="2979717" y="5787698"/>
            <a:ext cx="7357361" cy="754556"/>
            <a:chOff x="0" y="0"/>
            <a:chExt cx="7411860" cy="760146"/>
          </a:xfrm>
        </p:grpSpPr>
        <p:sp>
          <p:nvSpPr>
            <p:cNvPr name="Freeform 20" id="20"/>
            <p:cNvSpPr/>
            <p:nvPr/>
          </p:nvSpPr>
          <p:spPr>
            <a:xfrm flipH="false" flipV="false" rot="0">
              <a:off x="6985" y="6985"/>
              <a:ext cx="7397877" cy="746125"/>
            </a:xfrm>
            <a:custGeom>
              <a:avLst/>
              <a:gdLst/>
              <a:ahLst/>
              <a:cxnLst/>
              <a:rect r="r" b="b" t="t" l="l"/>
              <a:pathLst>
                <a:path h="746125" w="7397877">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name="Freeform 21" id="21"/>
            <p:cNvSpPr/>
            <p:nvPr/>
          </p:nvSpPr>
          <p:spPr>
            <a:xfrm flipH="false" flipV="false" rot="0">
              <a:off x="0" y="0"/>
              <a:ext cx="7411847" cy="760095"/>
            </a:xfrm>
            <a:custGeom>
              <a:avLst/>
              <a:gdLst/>
              <a:ahLst/>
              <a:cxnLst/>
              <a:rect r="r" b="b" t="t" l="l"/>
              <a:pathLst>
                <a:path h="760095" w="7411847">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name="TextBox 22" id="22"/>
          <p:cNvSpPr txBox="true"/>
          <p:nvPr/>
        </p:nvSpPr>
        <p:spPr>
          <a:xfrm rot="0">
            <a:off x="3143074" y="5922429"/>
            <a:ext cx="1782097" cy="260184"/>
          </a:xfrm>
          <a:prstGeom prst="rect">
            <a:avLst/>
          </a:prstGeom>
        </p:spPr>
        <p:txBody>
          <a:bodyPr anchor="t" rtlCol="false" tIns="0" lIns="0" bIns="0" rIns="0">
            <a:spAutoFit/>
          </a:bodyPr>
          <a:lstStyle/>
          <a:p>
            <a:pPr algn="l">
              <a:lnSpc>
                <a:spcPts val="1791"/>
              </a:lnSpc>
            </a:pPr>
            <a:r>
              <a:rPr lang="en-US" sz="1393" b="true">
                <a:solidFill>
                  <a:srgbClr val="EBEDF0"/>
                </a:solidFill>
                <a:latin typeface="Arimo Bold"/>
                <a:ea typeface="Arimo Bold"/>
                <a:cs typeface="Arimo Bold"/>
                <a:sym typeface="Arimo Bold"/>
              </a:rPr>
              <a:t>Empirical Validation</a:t>
            </a:r>
          </a:p>
        </p:txBody>
      </p:sp>
      <p:sp>
        <p:nvSpPr>
          <p:cNvPr name="TextBox 23" id="23"/>
          <p:cNvSpPr txBox="true"/>
          <p:nvPr/>
        </p:nvSpPr>
        <p:spPr>
          <a:xfrm rot="0">
            <a:off x="3143074" y="6232346"/>
            <a:ext cx="7030648" cy="146590"/>
          </a:xfrm>
          <a:prstGeom prst="rect">
            <a:avLst/>
          </a:prstGeom>
        </p:spPr>
        <p:txBody>
          <a:bodyPr anchor="t" rtlCol="false" tIns="0" lIns="0" bIns="0" rIns="0">
            <a:spAutoFit/>
          </a:bodyPr>
          <a:lstStyle/>
          <a:p>
            <a:pPr algn="l">
              <a:lnSpc>
                <a:spcPts val="1127"/>
              </a:lnSpc>
            </a:pPr>
            <a:r>
              <a:rPr lang="en-US" sz="1061">
                <a:solidFill>
                  <a:srgbClr val="EBEDF0"/>
                </a:solidFill>
                <a:latin typeface="Arimo"/>
                <a:ea typeface="Arimo"/>
                <a:cs typeface="Arimo"/>
                <a:sym typeface="Arimo"/>
              </a:rPr>
              <a:t>Real testing reveals hidden constants and cache effects</a:t>
            </a:r>
          </a:p>
        </p:txBody>
      </p:sp>
      <p:grpSp>
        <p:nvGrpSpPr>
          <p:cNvPr name="Group 24" id="24"/>
          <p:cNvGrpSpPr/>
          <p:nvPr/>
        </p:nvGrpSpPr>
        <p:grpSpPr>
          <a:xfrm rot="0">
            <a:off x="2979717" y="6611314"/>
            <a:ext cx="7357361" cy="754556"/>
            <a:chOff x="0" y="0"/>
            <a:chExt cx="7411860" cy="760146"/>
          </a:xfrm>
        </p:grpSpPr>
        <p:sp>
          <p:nvSpPr>
            <p:cNvPr name="Freeform 25" id="25"/>
            <p:cNvSpPr/>
            <p:nvPr/>
          </p:nvSpPr>
          <p:spPr>
            <a:xfrm flipH="false" flipV="false" rot="0">
              <a:off x="6985" y="6985"/>
              <a:ext cx="7397877" cy="746125"/>
            </a:xfrm>
            <a:custGeom>
              <a:avLst/>
              <a:gdLst/>
              <a:ahLst/>
              <a:cxnLst/>
              <a:rect r="r" b="b" t="t" l="l"/>
              <a:pathLst>
                <a:path h="746125" w="7397877">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name="Freeform 26" id="26"/>
            <p:cNvSpPr/>
            <p:nvPr/>
          </p:nvSpPr>
          <p:spPr>
            <a:xfrm flipH="false" flipV="false" rot="0">
              <a:off x="0" y="0"/>
              <a:ext cx="7411847" cy="760095"/>
            </a:xfrm>
            <a:custGeom>
              <a:avLst/>
              <a:gdLst/>
              <a:ahLst/>
              <a:cxnLst/>
              <a:rect r="r" b="b" t="t" l="l"/>
              <a:pathLst>
                <a:path h="760095" w="7411847">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name="TextBox 27" id="27"/>
          <p:cNvSpPr txBox="true"/>
          <p:nvPr/>
        </p:nvSpPr>
        <p:spPr>
          <a:xfrm rot="0">
            <a:off x="3143074" y="6746045"/>
            <a:ext cx="1782097" cy="260184"/>
          </a:xfrm>
          <a:prstGeom prst="rect">
            <a:avLst/>
          </a:prstGeom>
        </p:spPr>
        <p:txBody>
          <a:bodyPr anchor="t" rtlCol="false" tIns="0" lIns="0" bIns="0" rIns="0">
            <a:spAutoFit/>
          </a:bodyPr>
          <a:lstStyle/>
          <a:p>
            <a:pPr algn="l">
              <a:lnSpc>
                <a:spcPts val="1791"/>
              </a:lnSpc>
            </a:pPr>
            <a:r>
              <a:rPr lang="en-US" sz="1393" b="true">
                <a:solidFill>
                  <a:srgbClr val="EBEDF0"/>
                </a:solidFill>
                <a:latin typeface="Arimo Bold"/>
                <a:ea typeface="Arimo Bold"/>
                <a:cs typeface="Arimo Bold"/>
                <a:sym typeface="Arimo Bold"/>
              </a:rPr>
              <a:t>Context Matters</a:t>
            </a:r>
          </a:p>
        </p:txBody>
      </p:sp>
      <p:sp>
        <p:nvSpPr>
          <p:cNvPr name="TextBox 28" id="28"/>
          <p:cNvSpPr txBox="true"/>
          <p:nvPr/>
        </p:nvSpPr>
        <p:spPr>
          <a:xfrm rot="0">
            <a:off x="3143074" y="7055962"/>
            <a:ext cx="7030648" cy="146590"/>
          </a:xfrm>
          <a:prstGeom prst="rect">
            <a:avLst/>
          </a:prstGeom>
        </p:spPr>
        <p:txBody>
          <a:bodyPr anchor="t" rtlCol="false" tIns="0" lIns="0" bIns="0" rIns="0">
            <a:spAutoFit/>
          </a:bodyPr>
          <a:lstStyle/>
          <a:p>
            <a:pPr algn="l">
              <a:lnSpc>
                <a:spcPts val="1127"/>
              </a:lnSpc>
            </a:pPr>
            <a:r>
              <a:rPr lang="en-US" sz="1061">
                <a:solidFill>
                  <a:srgbClr val="EBEDF0"/>
                </a:solidFill>
                <a:latin typeface="Arimo"/>
                <a:ea typeface="Arimo"/>
                <a:cs typeface="Arimo"/>
                <a:sym typeface="Arimo"/>
              </a:rPr>
              <a:t>Problem constraints dictate optimal algorithm selection</a:t>
            </a:r>
          </a:p>
        </p:txBody>
      </p:sp>
      <p:sp>
        <p:nvSpPr>
          <p:cNvPr name="TextBox 29" id="29"/>
          <p:cNvSpPr txBox="true"/>
          <p:nvPr/>
        </p:nvSpPr>
        <p:spPr>
          <a:xfrm rot="0">
            <a:off x="2986663" y="7452200"/>
            <a:ext cx="7343456" cy="439769"/>
          </a:xfrm>
          <a:prstGeom prst="rect">
            <a:avLst/>
          </a:prstGeom>
        </p:spPr>
        <p:txBody>
          <a:bodyPr anchor="t" rtlCol="false" tIns="0" lIns="0" bIns="0" rIns="0">
            <a:spAutoFit/>
          </a:bodyPr>
          <a:lstStyle/>
          <a:p>
            <a:pPr algn="l">
              <a:lnSpc>
                <a:spcPts val="1127"/>
              </a:lnSpc>
            </a:pPr>
            <a:r>
              <a:rPr lang="en-US" sz="1061" b="true">
                <a:solidFill>
                  <a:srgbClr val="EBEDF0"/>
                </a:solidFill>
                <a:latin typeface="Arimo Bold"/>
                <a:ea typeface="Arimo Bold"/>
                <a:cs typeface="Arimo Bold"/>
                <a:sym typeface="Arimo Bold"/>
              </a:rPr>
              <a:t>Final Reflection:</a:t>
            </a:r>
            <a:r>
              <a:rPr lang="en-US" sz="1061">
                <a:solidFill>
                  <a:srgbClr val="EBEDF0"/>
                </a:solidFill>
                <a:latin typeface="Arimo"/>
                <a:ea typeface="Arimo"/>
                <a:cs typeface="Arimo"/>
                <a:sym typeface="Arimo"/>
              </a:rPr>
              <a:t> This project demonstrates the DAA principle that algorithm analysis requires both mathematical rigour and practical experimentation. Understanding when and why to use each sorting approach is fundamental to efficient software engineering.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06"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108194" y="152400"/>
            <a:ext cx="18288000" cy="10287000"/>
            <a:chOff x="0" y="0"/>
            <a:chExt cx="24384000" cy="13716000"/>
          </a:xfrm>
        </p:grpSpPr>
        <p:sp>
          <p:nvSpPr>
            <p:cNvPr name="Freeform 5" id="5"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6" id="6"/>
          <p:cNvGrpSpPr/>
          <p:nvPr/>
        </p:nvGrpSpPr>
        <p:grpSpPr>
          <a:xfrm rot="0">
            <a:off x="2188728" y="1886895"/>
            <a:ext cx="13910543" cy="3256605"/>
            <a:chOff x="0" y="0"/>
            <a:chExt cx="8875402" cy="2077825"/>
          </a:xfrm>
        </p:grpSpPr>
        <p:sp>
          <p:nvSpPr>
            <p:cNvPr name="Freeform 7" id="7"/>
            <p:cNvSpPr/>
            <p:nvPr/>
          </p:nvSpPr>
          <p:spPr>
            <a:xfrm flipH="false" flipV="false" rot="0">
              <a:off x="14117" y="36463"/>
              <a:ext cx="8847126" cy="2004753"/>
            </a:xfrm>
            <a:custGeom>
              <a:avLst/>
              <a:gdLst/>
              <a:ahLst/>
              <a:cxnLst/>
              <a:rect r="r" b="b" t="t" l="l"/>
              <a:pathLst>
                <a:path h="2004753" w="8847126">
                  <a:moveTo>
                    <a:pt x="0" y="1002377"/>
                  </a:moveTo>
                  <a:cubicBezTo>
                    <a:pt x="0" y="448864"/>
                    <a:pt x="179568" y="0"/>
                    <a:pt x="400923" y="0"/>
                  </a:cubicBezTo>
                  <a:lnTo>
                    <a:pt x="8446202" y="0"/>
                  </a:lnTo>
                  <a:cubicBezTo>
                    <a:pt x="8667698" y="0"/>
                    <a:pt x="8847126" y="448864"/>
                    <a:pt x="8847126" y="1002377"/>
                  </a:cubicBezTo>
                  <a:cubicBezTo>
                    <a:pt x="8847126" y="1555890"/>
                    <a:pt x="8667557" y="2004753"/>
                    <a:pt x="8446202" y="2004753"/>
                  </a:cubicBezTo>
                  <a:lnTo>
                    <a:pt x="400923" y="2004753"/>
                  </a:lnTo>
                  <a:cubicBezTo>
                    <a:pt x="179568" y="2004753"/>
                    <a:pt x="0" y="1556254"/>
                    <a:pt x="0" y="1002377"/>
                  </a:cubicBezTo>
                  <a:close/>
                </a:path>
              </a:pathLst>
            </a:custGeom>
            <a:solidFill>
              <a:srgbClr val="101620"/>
            </a:solidFill>
          </p:spPr>
        </p:sp>
        <p:sp>
          <p:nvSpPr>
            <p:cNvPr name="Freeform 8" id="8"/>
            <p:cNvSpPr/>
            <p:nvPr/>
          </p:nvSpPr>
          <p:spPr>
            <a:xfrm flipH="false" flipV="false" rot="0">
              <a:off x="0" y="0"/>
              <a:ext cx="8875360" cy="2077679"/>
            </a:xfrm>
            <a:custGeom>
              <a:avLst/>
              <a:gdLst/>
              <a:ahLst/>
              <a:cxnLst/>
              <a:rect r="r" b="b" t="t" l="l"/>
              <a:pathLst>
                <a:path h="2077679" w="8875360">
                  <a:moveTo>
                    <a:pt x="0" y="1038840"/>
                  </a:moveTo>
                  <a:cubicBezTo>
                    <a:pt x="0" y="464178"/>
                    <a:pt x="186203" y="0"/>
                    <a:pt x="415040" y="0"/>
                  </a:cubicBezTo>
                  <a:lnTo>
                    <a:pt x="8460319" y="0"/>
                  </a:lnTo>
                  <a:lnTo>
                    <a:pt x="8460319" y="36463"/>
                  </a:lnTo>
                  <a:lnTo>
                    <a:pt x="8460319" y="0"/>
                  </a:lnTo>
                  <a:cubicBezTo>
                    <a:pt x="8689156" y="0"/>
                    <a:pt x="8875360" y="464178"/>
                    <a:pt x="8875360" y="1038840"/>
                  </a:cubicBezTo>
                  <a:lnTo>
                    <a:pt x="8861243" y="1038840"/>
                  </a:lnTo>
                  <a:lnTo>
                    <a:pt x="8875360" y="1038840"/>
                  </a:lnTo>
                  <a:lnTo>
                    <a:pt x="8861243" y="1038840"/>
                  </a:lnTo>
                  <a:lnTo>
                    <a:pt x="8875360" y="1038840"/>
                  </a:lnTo>
                  <a:cubicBezTo>
                    <a:pt x="8875360" y="1613866"/>
                    <a:pt x="8689156" y="2077679"/>
                    <a:pt x="8460319" y="2077679"/>
                  </a:cubicBezTo>
                  <a:lnTo>
                    <a:pt x="8460319" y="2041216"/>
                  </a:lnTo>
                  <a:lnTo>
                    <a:pt x="8460319" y="2077679"/>
                  </a:lnTo>
                  <a:lnTo>
                    <a:pt x="415040" y="2077679"/>
                  </a:lnTo>
                  <a:lnTo>
                    <a:pt x="415040" y="2041216"/>
                  </a:lnTo>
                  <a:lnTo>
                    <a:pt x="415040" y="2077679"/>
                  </a:lnTo>
                  <a:cubicBezTo>
                    <a:pt x="186203" y="2077679"/>
                    <a:pt x="0" y="1613866"/>
                    <a:pt x="0" y="1038840"/>
                  </a:cubicBezTo>
                  <a:lnTo>
                    <a:pt x="14117" y="1038840"/>
                  </a:lnTo>
                  <a:lnTo>
                    <a:pt x="0" y="1038840"/>
                  </a:lnTo>
                  <a:moveTo>
                    <a:pt x="28234" y="1038840"/>
                  </a:moveTo>
                  <a:lnTo>
                    <a:pt x="14117" y="1038840"/>
                  </a:lnTo>
                  <a:lnTo>
                    <a:pt x="28234" y="1038840"/>
                  </a:lnTo>
                  <a:cubicBezTo>
                    <a:pt x="28234" y="1571204"/>
                    <a:pt x="201026" y="2004753"/>
                    <a:pt x="415040" y="2004753"/>
                  </a:cubicBezTo>
                  <a:lnTo>
                    <a:pt x="8460319" y="2004753"/>
                  </a:lnTo>
                  <a:cubicBezTo>
                    <a:pt x="8674333" y="2004753"/>
                    <a:pt x="8847126" y="1571204"/>
                    <a:pt x="8847126" y="1038840"/>
                  </a:cubicBezTo>
                  <a:cubicBezTo>
                    <a:pt x="8847126" y="506475"/>
                    <a:pt x="8674474" y="72927"/>
                    <a:pt x="8460319" y="72927"/>
                  </a:cubicBezTo>
                  <a:lnTo>
                    <a:pt x="415040" y="72927"/>
                  </a:lnTo>
                  <a:lnTo>
                    <a:pt x="415040" y="36463"/>
                  </a:lnTo>
                  <a:lnTo>
                    <a:pt x="415040" y="72927"/>
                  </a:lnTo>
                  <a:cubicBezTo>
                    <a:pt x="201026" y="72927"/>
                    <a:pt x="28234" y="506475"/>
                    <a:pt x="28234" y="1038840"/>
                  </a:cubicBezTo>
                  <a:close/>
                </a:path>
              </a:pathLst>
            </a:custGeom>
            <a:solidFill>
              <a:srgbClr val="002A80"/>
            </a:solidFill>
          </p:spPr>
        </p:sp>
      </p:grpSp>
      <p:sp>
        <p:nvSpPr>
          <p:cNvPr name="TextBox 9" id="9"/>
          <p:cNvSpPr txBox="true"/>
          <p:nvPr/>
        </p:nvSpPr>
        <p:spPr>
          <a:xfrm rot="0">
            <a:off x="4452893" y="2497264"/>
            <a:ext cx="9382214"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175220" y="1805730"/>
            <a:ext cx="11971181" cy="1333671"/>
          </a:xfrm>
          <a:prstGeom prst="rect">
            <a:avLst/>
          </a:prstGeom>
        </p:spPr>
        <p:txBody>
          <a:bodyPr anchor="t" rtlCol="false" tIns="0" lIns="0" bIns="0" rIns="0">
            <a:spAutoFit/>
          </a:bodyPr>
          <a:lstStyle/>
          <a:p>
            <a:pPr algn="l">
              <a:lnSpc>
                <a:spcPts val="4975"/>
              </a:lnSpc>
            </a:pPr>
            <a:r>
              <a:rPr lang="en-US" sz="3847" b="true">
                <a:solidFill>
                  <a:srgbClr val="F2F5FA"/>
                </a:solidFill>
                <a:latin typeface="Arimo Bold"/>
                <a:ea typeface="Arimo Bold"/>
                <a:cs typeface="Arimo Bold"/>
                <a:sym typeface="Arimo Bold"/>
              </a:rPr>
              <a:t>Sorting Algorithms: Classification and Complexity Analysis</a:t>
            </a:r>
          </a:p>
        </p:txBody>
      </p:sp>
      <p:sp>
        <p:nvSpPr>
          <p:cNvPr name="TextBox 7" id="7"/>
          <p:cNvSpPr txBox="true"/>
          <p:nvPr/>
        </p:nvSpPr>
        <p:spPr>
          <a:xfrm rot="0">
            <a:off x="3175220" y="3444890"/>
            <a:ext cx="11971181"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Comprehensive comparison of six classical sorting algorithms based on theoretical time and space complexity analysis.</a:t>
            </a:r>
          </a:p>
        </p:txBody>
      </p:sp>
      <p:grpSp>
        <p:nvGrpSpPr>
          <p:cNvPr name="Group 8" id="8"/>
          <p:cNvGrpSpPr/>
          <p:nvPr/>
        </p:nvGrpSpPr>
        <p:grpSpPr>
          <a:xfrm rot="0">
            <a:off x="3171741" y="3858243"/>
            <a:ext cx="11978127" cy="3511536"/>
            <a:chOff x="0" y="0"/>
            <a:chExt cx="12066854" cy="3537547"/>
          </a:xfrm>
        </p:grpSpPr>
        <p:sp>
          <p:nvSpPr>
            <p:cNvPr name="Freeform 9" id="9"/>
            <p:cNvSpPr/>
            <p:nvPr/>
          </p:nvSpPr>
          <p:spPr>
            <a:xfrm flipH="false" flipV="false" rot="0">
              <a:off x="0" y="0"/>
              <a:ext cx="12066905" cy="3537585"/>
            </a:xfrm>
            <a:custGeom>
              <a:avLst/>
              <a:gdLst/>
              <a:ahLst/>
              <a:cxnLst/>
              <a:rect r="r" b="b" t="t" l="l"/>
              <a:pathLst>
                <a:path h="3537585" w="12066905">
                  <a:moveTo>
                    <a:pt x="0" y="86614"/>
                  </a:moveTo>
                  <a:cubicBezTo>
                    <a:pt x="0" y="38735"/>
                    <a:pt x="38862" y="0"/>
                    <a:pt x="86741" y="0"/>
                  </a:cubicBezTo>
                  <a:lnTo>
                    <a:pt x="11980164" y="0"/>
                  </a:lnTo>
                  <a:lnTo>
                    <a:pt x="11980164" y="3556"/>
                  </a:lnTo>
                  <a:lnTo>
                    <a:pt x="11980164" y="0"/>
                  </a:lnTo>
                  <a:cubicBezTo>
                    <a:pt x="12028043" y="0"/>
                    <a:pt x="12066905" y="38735"/>
                    <a:pt x="12066905" y="86614"/>
                  </a:cubicBezTo>
                  <a:lnTo>
                    <a:pt x="12063349" y="86614"/>
                  </a:lnTo>
                  <a:lnTo>
                    <a:pt x="12066905" y="86614"/>
                  </a:lnTo>
                  <a:lnTo>
                    <a:pt x="12066905" y="3450971"/>
                  </a:lnTo>
                  <a:lnTo>
                    <a:pt x="12063349" y="3450971"/>
                  </a:lnTo>
                  <a:lnTo>
                    <a:pt x="12066905" y="3450971"/>
                  </a:lnTo>
                  <a:cubicBezTo>
                    <a:pt x="12066905" y="3498850"/>
                    <a:pt x="12028043" y="3537585"/>
                    <a:pt x="11980164" y="3537585"/>
                  </a:cubicBezTo>
                  <a:lnTo>
                    <a:pt x="11980164" y="3534029"/>
                  </a:lnTo>
                  <a:lnTo>
                    <a:pt x="11980164" y="3537585"/>
                  </a:lnTo>
                  <a:lnTo>
                    <a:pt x="86741" y="3537585"/>
                  </a:lnTo>
                  <a:lnTo>
                    <a:pt x="86741" y="3534029"/>
                  </a:lnTo>
                  <a:lnTo>
                    <a:pt x="86741" y="3537585"/>
                  </a:lnTo>
                  <a:cubicBezTo>
                    <a:pt x="38862" y="3537585"/>
                    <a:pt x="0" y="3498850"/>
                    <a:pt x="0" y="3450971"/>
                  </a:cubicBezTo>
                  <a:lnTo>
                    <a:pt x="0" y="86614"/>
                  </a:lnTo>
                  <a:lnTo>
                    <a:pt x="3556" y="86614"/>
                  </a:lnTo>
                  <a:lnTo>
                    <a:pt x="0" y="86614"/>
                  </a:lnTo>
                  <a:moveTo>
                    <a:pt x="6985" y="86614"/>
                  </a:moveTo>
                  <a:lnTo>
                    <a:pt x="6985" y="3450971"/>
                  </a:lnTo>
                  <a:lnTo>
                    <a:pt x="3556" y="3450971"/>
                  </a:lnTo>
                  <a:lnTo>
                    <a:pt x="6985" y="3450971"/>
                  </a:lnTo>
                  <a:cubicBezTo>
                    <a:pt x="6985" y="3494913"/>
                    <a:pt x="42672" y="3530600"/>
                    <a:pt x="86741" y="3530600"/>
                  </a:cubicBezTo>
                  <a:lnTo>
                    <a:pt x="11980164" y="3530600"/>
                  </a:lnTo>
                  <a:cubicBezTo>
                    <a:pt x="12024233" y="3530600"/>
                    <a:pt x="12059920" y="3494913"/>
                    <a:pt x="12059920" y="3450971"/>
                  </a:cubicBezTo>
                  <a:lnTo>
                    <a:pt x="12059920" y="86614"/>
                  </a:lnTo>
                  <a:cubicBezTo>
                    <a:pt x="12059920" y="42672"/>
                    <a:pt x="12024233" y="6985"/>
                    <a:pt x="11980164" y="6985"/>
                  </a:cubicBezTo>
                  <a:lnTo>
                    <a:pt x="86741" y="6985"/>
                  </a:lnTo>
                  <a:lnTo>
                    <a:pt x="86741" y="3556"/>
                  </a:lnTo>
                  <a:lnTo>
                    <a:pt x="86741" y="6985"/>
                  </a:lnTo>
                  <a:cubicBezTo>
                    <a:pt x="42672" y="6985"/>
                    <a:pt x="6985" y="42672"/>
                    <a:pt x="6985" y="86614"/>
                  </a:cubicBezTo>
                  <a:close/>
                </a:path>
              </a:pathLst>
            </a:custGeom>
            <a:solidFill>
              <a:srgbClr val="FFFFFF">
                <a:alpha val="5490"/>
              </a:srgbClr>
            </a:solidFill>
          </p:spPr>
        </p:sp>
      </p:grpSp>
      <p:grpSp>
        <p:nvGrpSpPr>
          <p:cNvPr name="Group 10" id="10"/>
          <p:cNvGrpSpPr/>
          <p:nvPr/>
        </p:nvGrpSpPr>
        <p:grpSpPr>
          <a:xfrm rot="0">
            <a:off x="3182167" y="3868668"/>
            <a:ext cx="11960869" cy="432924"/>
            <a:chOff x="0" y="0"/>
            <a:chExt cx="12049468" cy="436131"/>
          </a:xfrm>
        </p:grpSpPr>
        <p:sp>
          <p:nvSpPr>
            <p:cNvPr name="Freeform 11" id="11"/>
            <p:cNvSpPr/>
            <p:nvPr/>
          </p:nvSpPr>
          <p:spPr>
            <a:xfrm flipH="false" flipV="false" rot="0">
              <a:off x="0" y="0"/>
              <a:ext cx="12049506" cy="436118"/>
            </a:xfrm>
            <a:custGeom>
              <a:avLst/>
              <a:gdLst/>
              <a:ahLst/>
              <a:cxnLst/>
              <a:rect r="r" b="b" t="t" l="l"/>
              <a:pathLst>
                <a:path h="436118" w="12049506">
                  <a:moveTo>
                    <a:pt x="0" y="0"/>
                  </a:moveTo>
                  <a:lnTo>
                    <a:pt x="12049506" y="0"/>
                  </a:lnTo>
                  <a:lnTo>
                    <a:pt x="12049506" y="436118"/>
                  </a:lnTo>
                  <a:lnTo>
                    <a:pt x="0" y="436118"/>
                  </a:lnTo>
                  <a:close/>
                </a:path>
              </a:pathLst>
            </a:custGeom>
            <a:solidFill>
              <a:srgbClr val="FFFFFF">
                <a:alpha val="0"/>
              </a:srgbClr>
            </a:solidFill>
          </p:spPr>
        </p:sp>
      </p:grpSp>
      <p:sp>
        <p:nvSpPr>
          <p:cNvPr name="TextBox 12" id="12"/>
          <p:cNvSpPr txBox="true"/>
          <p:nvPr/>
        </p:nvSpPr>
        <p:spPr>
          <a:xfrm rot="0">
            <a:off x="3378653" y="3960564"/>
            <a:ext cx="1312462"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Algorithm</a:t>
            </a:r>
          </a:p>
        </p:txBody>
      </p:sp>
      <p:sp>
        <p:nvSpPr>
          <p:cNvPr name="TextBox 13" id="13"/>
          <p:cNvSpPr txBox="true"/>
          <p:nvPr/>
        </p:nvSpPr>
        <p:spPr>
          <a:xfrm rot="0">
            <a:off x="5090809" y="3960564"/>
            <a:ext cx="1308983"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Best</a:t>
            </a:r>
          </a:p>
        </p:txBody>
      </p:sp>
      <p:sp>
        <p:nvSpPr>
          <p:cNvPr name="TextBox 14" id="14"/>
          <p:cNvSpPr txBox="true"/>
          <p:nvPr/>
        </p:nvSpPr>
        <p:spPr>
          <a:xfrm rot="0">
            <a:off x="6799484" y="3960564"/>
            <a:ext cx="1308983"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Average</a:t>
            </a:r>
          </a:p>
        </p:txBody>
      </p:sp>
      <p:sp>
        <p:nvSpPr>
          <p:cNvPr name="TextBox 15" id="15"/>
          <p:cNvSpPr txBox="true"/>
          <p:nvPr/>
        </p:nvSpPr>
        <p:spPr>
          <a:xfrm rot="0">
            <a:off x="8508160" y="3960564"/>
            <a:ext cx="1308983"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Worst</a:t>
            </a:r>
          </a:p>
        </p:txBody>
      </p:sp>
      <p:sp>
        <p:nvSpPr>
          <p:cNvPr name="TextBox 16" id="16"/>
          <p:cNvSpPr txBox="true"/>
          <p:nvPr/>
        </p:nvSpPr>
        <p:spPr>
          <a:xfrm rot="0">
            <a:off x="10216836" y="3960564"/>
            <a:ext cx="1308983"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Space</a:t>
            </a:r>
          </a:p>
        </p:txBody>
      </p:sp>
      <p:sp>
        <p:nvSpPr>
          <p:cNvPr name="TextBox 17" id="17"/>
          <p:cNvSpPr txBox="true"/>
          <p:nvPr/>
        </p:nvSpPr>
        <p:spPr>
          <a:xfrm rot="0">
            <a:off x="11925524" y="3960564"/>
            <a:ext cx="1308983"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Stable</a:t>
            </a:r>
          </a:p>
        </p:txBody>
      </p:sp>
      <p:sp>
        <p:nvSpPr>
          <p:cNvPr name="TextBox 18" id="18"/>
          <p:cNvSpPr txBox="true"/>
          <p:nvPr/>
        </p:nvSpPr>
        <p:spPr>
          <a:xfrm rot="0">
            <a:off x="13634200" y="3960564"/>
            <a:ext cx="1312462" cy="239621"/>
          </a:xfrm>
          <a:prstGeom prst="rect">
            <a:avLst/>
          </a:prstGeom>
        </p:spPr>
        <p:txBody>
          <a:bodyPr anchor="t" rtlCol="false" tIns="0" lIns="0" bIns="0" rIns="0">
            <a:spAutoFit/>
          </a:bodyPr>
          <a:lstStyle/>
          <a:p>
            <a:pPr algn="l">
              <a:lnSpc>
                <a:spcPts val="1791"/>
              </a:lnSpc>
            </a:pPr>
            <a:r>
              <a:rPr lang="en-US" sz="1525" b="true">
                <a:solidFill>
                  <a:srgbClr val="EBEDF0"/>
                </a:solidFill>
                <a:latin typeface="Arimo Bold"/>
                <a:ea typeface="Arimo Bold"/>
                <a:cs typeface="Arimo Bold"/>
                <a:sym typeface="Arimo Bold"/>
              </a:rPr>
              <a:t>Category</a:t>
            </a:r>
          </a:p>
        </p:txBody>
      </p:sp>
      <p:grpSp>
        <p:nvGrpSpPr>
          <p:cNvPr name="Group 19" id="19"/>
          <p:cNvGrpSpPr/>
          <p:nvPr/>
        </p:nvGrpSpPr>
        <p:grpSpPr>
          <a:xfrm rot="0">
            <a:off x="3182167" y="4301592"/>
            <a:ext cx="11960869" cy="432924"/>
            <a:chOff x="0" y="0"/>
            <a:chExt cx="12049468" cy="436131"/>
          </a:xfrm>
        </p:grpSpPr>
        <p:sp>
          <p:nvSpPr>
            <p:cNvPr name="Freeform 20" id="20"/>
            <p:cNvSpPr/>
            <p:nvPr/>
          </p:nvSpPr>
          <p:spPr>
            <a:xfrm flipH="false" flipV="false" rot="0">
              <a:off x="0" y="0"/>
              <a:ext cx="12049506" cy="436118"/>
            </a:xfrm>
            <a:custGeom>
              <a:avLst/>
              <a:gdLst/>
              <a:ahLst/>
              <a:cxnLst/>
              <a:rect r="r" b="b" t="t" l="l"/>
              <a:pathLst>
                <a:path h="436118" w="12049506">
                  <a:moveTo>
                    <a:pt x="0" y="0"/>
                  </a:moveTo>
                  <a:lnTo>
                    <a:pt x="12049506" y="0"/>
                  </a:lnTo>
                  <a:lnTo>
                    <a:pt x="12049506" y="436118"/>
                  </a:lnTo>
                  <a:lnTo>
                    <a:pt x="0" y="436118"/>
                  </a:lnTo>
                  <a:close/>
                </a:path>
              </a:pathLst>
            </a:custGeom>
            <a:solidFill>
              <a:srgbClr val="000000">
                <a:alpha val="0"/>
              </a:srgbClr>
            </a:solidFill>
          </p:spPr>
        </p:sp>
      </p:grpSp>
      <p:sp>
        <p:nvSpPr>
          <p:cNvPr name="TextBox 21" id="21"/>
          <p:cNvSpPr txBox="true"/>
          <p:nvPr/>
        </p:nvSpPr>
        <p:spPr>
          <a:xfrm rot="0">
            <a:off x="3378653" y="4393487"/>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Bubble Sort</a:t>
            </a:r>
          </a:p>
        </p:txBody>
      </p:sp>
      <p:sp>
        <p:nvSpPr>
          <p:cNvPr name="TextBox 22" id="22"/>
          <p:cNvSpPr txBox="true"/>
          <p:nvPr/>
        </p:nvSpPr>
        <p:spPr>
          <a:xfrm rot="0">
            <a:off x="5090809" y="4393487"/>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a:t>
            </a:r>
          </a:p>
        </p:txBody>
      </p:sp>
      <p:sp>
        <p:nvSpPr>
          <p:cNvPr name="TextBox 23" id="23"/>
          <p:cNvSpPr txBox="true"/>
          <p:nvPr/>
        </p:nvSpPr>
        <p:spPr>
          <a:xfrm rot="0">
            <a:off x="6799484" y="4393487"/>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24" id="24"/>
          <p:cNvSpPr txBox="true"/>
          <p:nvPr/>
        </p:nvSpPr>
        <p:spPr>
          <a:xfrm rot="0">
            <a:off x="8508160" y="4393487"/>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25" id="25"/>
          <p:cNvSpPr txBox="true"/>
          <p:nvPr/>
        </p:nvSpPr>
        <p:spPr>
          <a:xfrm rot="0">
            <a:off x="10216836" y="4393487"/>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O(1)</a:t>
            </a:r>
          </a:p>
        </p:txBody>
      </p:sp>
      <p:sp>
        <p:nvSpPr>
          <p:cNvPr name="TextBox 26" id="26"/>
          <p:cNvSpPr txBox="true"/>
          <p:nvPr/>
        </p:nvSpPr>
        <p:spPr>
          <a:xfrm rot="0">
            <a:off x="11925524" y="4393487"/>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Yes</a:t>
            </a:r>
          </a:p>
        </p:txBody>
      </p:sp>
      <p:sp>
        <p:nvSpPr>
          <p:cNvPr name="TextBox 27" id="27"/>
          <p:cNvSpPr txBox="true"/>
          <p:nvPr/>
        </p:nvSpPr>
        <p:spPr>
          <a:xfrm rot="0">
            <a:off x="13634200" y="4393487"/>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name="Group 28" id="28"/>
          <p:cNvGrpSpPr/>
          <p:nvPr/>
        </p:nvGrpSpPr>
        <p:grpSpPr>
          <a:xfrm rot="0">
            <a:off x="3182167" y="4734529"/>
            <a:ext cx="11960869" cy="432924"/>
            <a:chOff x="0" y="0"/>
            <a:chExt cx="12049468" cy="436131"/>
          </a:xfrm>
        </p:grpSpPr>
        <p:sp>
          <p:nvSpPr>
            <p:cNvPr name="Freeform 29" id="29"/>
            <p:cNvSpPr/>
            <p:nvPr/>
          </p:nvSpPr>
          <p:spPr>
            <a:xfrm flipH="false" flipV="false" rot="0">
              <a:off x="0" y="0"/>
              <a:ext cx="12049506" cy="436118"/>
            </a:xfrm>
            <a:custGeom>
              <a:avLst/>
              <a:gdLst/>
              <a:ahLst/>
              <a:cxnLst/>
              <a:rect r="r" b="b" t="t" l="l"/>
              <a:pathLst>
                <a:path h="436118" w="12049506">
                  <a:moveTo>
                    <a:pt x="0" y="0"/>
                  </a:moveTo>
                  <a:lnTo>
                    <a:pt x="12049506" y="0"/>
                  </a:lnTo>
                  <a:lnTo>
                    <a:pt x="12049506" y="436118"/>
                  </a:lnTo>
                  <a:lnTo>
                    <a:pt x="0" y="436118"/>
                  </a:lnTo>
                  <a:close/>
                </a:path>
              </a:pathLst>
            </a:custGeom>
            <a:solidFill>
              <a:srgbClr val="FFFFFF">
                <a:alpha val="0"/>
              </a:srgbClr>
            </a:solidFill>
          </p:spPr>
        </p:sp>
      </p:grpSp>
      <p:sp>
        <p:nvSpPr>
          <p:cNvPr name="TextBox 30" id="30"/>
          <p:cNvSpPr txBox="true"/>
          <p:nvPr/>
        </p:nvSpPr>
        <p:spPr>
          <a:xfrm rot="0">
            <a:off x="3378653" y="4826424"/>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Selection Sort</a:t>
            </a:r>
          </a:p>
        </p:txBody>
      </p:sp>
      <p:sp>
        <p:nvSpPr>
          <p:cNvPr name="TextBox 31" id="31"/>
          <p:cNvSpPr txBox="true"/>
          <p:nvPr/>
        </p:nvSpPr>
        <p:spPr>
          <a:xfrm rot="0">
            <a:off x="5090809" y="48264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32" id="32"/>
          <p:cNvSpPr txBox="true"/>
          <p:nvPr/>
        </p:nvSpPr>
        <p:spPr>
          <a:xfrm rot="0">
            <a:off x="6799484" y="48264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33" id="33"/>
          <p:cNvSpPr txBox="true"/>
          <p:nvPr/>
        </p:nvSpPr>
        <p:spPr>
          <a:xfrm rot="0">
            <a:off x="8508160" y="48264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34" id="34"/>
          <p:cNvSpPr txBox="true"/>
          <p:nvPr/>
        </p:nvSpPr>
        <p:spPr>
          <a:xfrm rot="0">
            <a:off x="10216836" y="48264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O(1)</a:t>
            </a:r>
          </a:p>
        </p:txBody>
      </p:sp>
      <p:sp>
        <p:nvSpPr>
          <p:cNvPr name="TextBox 35" id="35"/>
          <p:cNvSpPr txBox="true"/>
          <p:nvPr/>
        </p:nvSpPr>
        <p:spPr>
          <a:xfrm rot="0">
            <a:off x="11925524" y="48264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No</a:t>
            </a:r>
          </a:p>
        </p:txBody>
      </p:sp>
      <p:sp>
        <p:nvSpPr>
          <p:cNvPr name="TextBox 36" id="36"/>
          <p:cNvSpPr txBox="true"/>
          <p:nvPr/>
        </p:nvSpPr>
        <p:spPr>
          <a:xfrm rot="0">
            <a:off x="13634200" y="4826424"/>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name="Group 37" id="37"/>
          <p:cNvGrpSpPr/>
          <p:nvPr/>
        </p:nvGrpSpPr>
        <p:grpSpPr>
          <a:xfrm rot="0">
            <a:off x="3182167" y="5167453"/>
            <a:ext cx="11960869" cy="432924"/>
            <a:chOff x="0" y="0"/>
            <a:chExt cx="12049468" cy="436131"/>
          </a:xfrm>
        </p:grpSpPr>
        <p:sp>
          <p:nvSpPr>
            <p:cNvPr name="Freeform 38" id="38"/>
            <p:cNvSpPr/>
            <p:nvPr/>
          </p:nvSpPr>
          <p:spPr>
            <a:xfrm flipH="false" flipV="false" rot="0">
              <a:off x="0" y="0"/>
              <a:ext cx="12049506" cy="436118"/>
            </a:xfrm>
            <a:custGeom>
              <a:avLst/>
              <a:gdLst/>
              <a:ahLst/>
              <a:cxnLst/>
              <a:rect r="r" b="b" t="t" l="l"/>
              <a:pathLst>
                <a:path h="436118" w="12049506">
                  <a:moveTo>
                    <a:pt x="0" y="0"/>
                  </a:moveTo>
                  <a:lnTo>
                    <a:pt x="12049506" y="0"/>
                  </a:lnTo>
                  <a:lnTo>
                    <a:pt x="12049506" y="436118"/>
                  </a:lnTo>
                  <a:lnTo>
                    <a:pt x="0" y="436118"/>
                  </a:lnTo>
                  <a:close/>
                </a:path>
              </a:pathLst>
            </a:custGeom>
            <a:solidFill>
              <a:srgbClr val="000000">
                <a:alpha val="0"/>
              </a:srgbClr>
            </a:solidFill>
          </p:spPr>
        </p:sp>
      </p:grpSp>
      <p:sp>
        <p:nvSpPr>
          <p:cNvPr name="TextBox 39" id="39"/>
          <p:cNvSpPr txBox="true"/>
          <p:nvPr/>
        </p:nvSpPr>
        <p:spPr>
          <a:xfrm rot="0">
            <a:off x="3378653" y="5259348"/>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Insertion Sort</a:t>
            </a:r>
          </a:p>
        </p:txBody>
      </p:sp>
      <p:sp>
        <p:nvSpPr>
          <p:cNvPr name="TextBox 40" id="40"/>
          <p:cNvSpPr txBox="true"/>
          <p:nvPr/>
        </p:nvSpPr>
        <p:spPr>
          <a:xfrm rot="0">
            <a:off x="5090809" y="5259348"/>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a:t>
            </a:r>
          </a:p>
        </p:txBody>
      </p:sp>
      <p:sp>
        <p:nvSpPr>
          <p:cNvPr name="TextBox 41" id="41"/>
          <p:cNvSpPr txBox="true"/>
          <p:nvPr/>
        </p:nvSpPr>
        <p:spPr>
          <a:xfrm rot="0">
            <a:off x="6799484" y="5259348"/>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42" id="42"/>
          <p:cNvSpPr txBox="true"/>
          <p:nvPr/>
        </p:nvSpPr>
        <p:spPr>
          <a:xfrm rot="0">
            <a:off x="8508160" y="5259348"/>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43" id="43"/>
          <p:cNvSpPr txBox="true"/>
          <p:nvPr/>
        </p:nvSpPr>
        <p:spPr>
          <a:xfrm rot="0">
            <a:off x="10216836" y="5259348"/>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O(1)</a:t>
            </a:r>
          </a:p>
        </p:txBody>
      </p:sp>
      <p:sp>
        <p:nvSpPr>
          <p:cNvPr name="TextBox 44" id="44"/>
          <p:cNvSpPr txBox="true"/>
          <p:nvPr/>
        </p:nvSpPr>
        <p:spPr>
          <a:xfrm rot="0">
            <a:off x="11925524" y="5259348"/>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Yes</a:t>
            </a:r>
          </a:p>
        </p:txBody>
      </p:sp>
      <p:sp>
        <p:nvSpPr>
          <p:cNvPr name="TextBox 45" id="45"/>
          <p:cNvSpPr txBox="true"/>
          <p:nvPr/>
        </p:nvSpPr>
        <p:spPr>
          <a:xfrm rot="0">
            <a:off x="13634200" y="5259348"/>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name="Group 46" id="46"/>
          <p:cNvGrpSpPr/>
          <p:nvPr/>
        </p:nvGrpSpPr>
        <p:grpSpPr>
          <a:xfrm rot="0">
            <a:off x="3182167" y="5600389"/>
            <a:ext cx="11960869" cy="663020"/>
            <a:chOff x="0" y="0"/>
            <a:chExt cx="12049468" cy="667931"/>
          </a:xfrm>
        </p:grpSpPr>
        <p:sp>
          <p:nvSpPr>
            <p:cNvPr name="Freeform 47" id="47"/>
            <p:cNvSpPr/>
            <p:nvPr/>
          </p:nvSpPr>
          <p:spPr>
            <a:xfrm flipH="false" flipV="false" rot="0">
              <a:off x="0" y="0"/>
              <a:ext cx="12049506" cy="667893"/>
            </a:xfrm>
            <a:custGeom>
              <a:avLst/>
              <a:gdLst/>
              <a:ahLst/>
              <a:cxnLst/>
              <a:rect r="r" b="b" t="t" l="l"/>
              <a:pathLst>
                <a:path h="667893" w="12049506">
                  <a:moveTo>
                    <a:pt x="0" y="0"/>
                  </a:moveTo>
                  <a:lnTo>
                    <a:pt x="12049506" y="0"/>
                  </a:lnTo>
                  <a:lnTo>
                    <a:pt x="12049506" y="667893"/>
                  </a:lnTo>
                  <a:lnTo>
                    <a:pt x="0" y="667893"/>
                  </a:lnTo>
                  <a:close/>
                </a:path>
              </a:pathLst>
            </a:custGeom>
            <a:solidFill>
              <a:srgbClr val="FFFFFF">
                <a:alpha val="0"/>
              </a:srgbClr>
            </a:solidFill>
          </p:spPr>
        </p:sp>
      </p:grpSp>
      <p:sp>
        <p:nvSpPr>
          <p:cNvPr name="TextBox 48" id="48"/>
          <p:cNvSpPr txBox="true"/>
          <p:nvPr/>
        </p:nvSpPr>
        <p:spPr>
          <a:xfrm rot="0">
            <a:off x="3378653" y="5692272"/>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Merge Sort</a:t>
            </a:r>
          </a:p>
        </p:txBody>
      </p:sp>
      <p:sp>
        <p:nvSpPr>
          <p:cNvPr name="TextBox 49" id="49"/>
          <p:cNvSpPr txBox="true"/>
          <p:nvPr/>
        </p:nvSpPr>
        <p:spPr>
          <a:xfrm rot="0">
            <a:off x="5090809" y="5692272"/>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50" id="50"/>
          <p:cNvSpPr txBox="true"/>
          <p:nvPr/>
        </p:nvSpPr>
        <p:spPr>
          <a:xfrm rot="0">
            <a:off x="6799484" y="5692272"/>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51" id="51"/>
          <p:cNvSpPr txBox="true"/>
          <p:nvPr/>
        </p:nvSpPr>
        <p:spPr>
          <a:xfrm rot="0">
            <a:off x="8508160" y="5692272"/>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52" id="52"/>
          <p:cNvSpPr txBox="true"/>
          <p:nvPr/>
        </p:nvSpPr>
        <p:spPr>
          <a:xfrm rot="0">
            <a:off x="10216836" y="5692272"/>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a:t>
            </a:r>
          </a:p>
        </p:txBody>
      </p:sp>
      <p:sp>
        <p:nvSpPr>
          <p:cNvPr name="TextBox 53" id="53"/>
          <p:cNvSpPr txBox="true"/>
          <p:nvPr/>
        </p:nvSpPr>
        <p:spPr>
          <a:xfrm rot="0">
            <a:off x="11925524" y="5692272"/>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Yes</a:t>
            </a:r>
          </a:p>
        </p:txBody>
      </p:sp>
      <p:sp>
        <p:nvSpPr>
          <p:cNvPr name="TextBox 54" id="54"/>
          <p:cNvSpPr txBox="true"/>
          <p:nvPr/>
        </p:nvSpPr>
        <p:spPr>
          <a:xfrm rot="0">
            <a:off x="13634200" y="5692272"/>
            <a:ext cx="1312462" cy="469704"/>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Divide &amp; Conquer</a:t>
            </a:r>
          </a:p>
        </p:txBody>
      </p:sp>
      <p:grpSp>
        <p:nvGrpSpPr>
          <p:cNvPr name="Group 55" id="55"/>
          <p:cNvGrpSpPr/>
          <p:nvPr/>
        </p:nvGrpSpPr>
        <p:grpSpPr>
          <a:xfrm rot="0">
            <a:off x="3182167" y="6263409"/>
            <a:ext cx="11960869" cy="663020"/>
            <a:chOff x="0" y="0"/>
            <a:chExt cx="12049468" cy="667931"/>
          </a:xfrm>
        </p:grpSpPr>
        <p:sp>
          <p:nvSpPr>
            <p:cNvPr name="Freeform 56" id="56"/>
            <p:cNvSpPr/>
            <p:nvPr/>
          </p:nvSpPr>
          <p:spPr>
            <a:xfrm flipH="false" flipV="false" rot="0">
              <a:off x="0" y="0"/>
              <a:ext cx="12049506" cy="667893"/>
            </a:xfrm>
            <a:custGeom>
              <a:avLst/>
              <a:gdLst/>
              <a:ahLst/>
              <a:cxnLst/>
              <a:rect r="r" b="b" t="t" l="l"/>
              <a:pathLst>
                <a:path h="667893" w="12049506">
                  <a:moveTo>
                    <a:pt x="0" y="0"/>
                  </a:moveTo>
                  <a:lnTo>
                    <a:pt x="12049506" y="0"/>
                  </a:lnTo>
                  <a:lnTo>
                    <a:pt x="12049506" y="667893"/>
                  </a:lnTo>
                  <a:lnTo>
                    <a:pt x="0" y="667893"/>
                  </a:lnTo>
                  <a:close/>
                </a:path>
              </a:pathLst>
            </a:custGeom>
            <a:solidFill>
              <a:srgbClr val="000000">
                <a:alpha val="0"/>
              </a:srgbClr>
            </a:solidFill>
          </p:spPr>
        </p:sp>
      </p:grpSp>
      <p:sp>
        <p:nvSpPr>
          <p:cNvPr name="TextBox 57" id="57"/>
          <p:cNvSpPr txBox="true"/>
          <p:nvPr/>
        </p:nvSpPr>
        <p:spPr>
          <a:xfrm rot="0">
            <a:off x="3378653" y="6355304"/>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Quick Sort</a:t>
            </a:r>
          </a:p>
        </p:txBody>
      </p:sp>
      <p:sp>
        <p:nvSpPr>
          <p:cNvPr name="TextBox 58" id="58"/>
          <p:cNvSpPr txBox="true"/>
          <p:nvPr/>
        </p:nvSpPr>
        <p:spPr>
          <a:xfrm rot="0">
            <a:off x="5090809" y="635530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59" id="59"/>
          <p:cNvSpPr txBox="true"/>
          <p:nvPr/>
        </p:nvSpPr>
        <p:spPr>
          <a:xfrm rot="0">
            <a:off x="6799484" y="635530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60" id="60"/>
          <p:cNvSpPr txBox="true"/>
          <p:nvPr/>
        </p:nvSpPr>
        <p:spPr>
          <a:xfrm rot="0">
            <a:off x="8508160" y="635530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O(n²)</a:t>
            </a:r>
          </a:p>
        </p:txBody>
      </p:sp>
      <p:sp>
        <p:nvSpPr>
          <p:cNvPr name="TextBox 61" id="61"/>
          <p:cNvSpPr txBox="true"/>
          <p:nvPr/>
        </p:nvSpPr>
        <p:spPr>
          <a:xfrm rot="0">
            <a:off x="10216836" y="635530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O(log n)</a:t>
            </a:r>
          </a:p>
        </p:txBody>
      </p:sp>
      <p:sp>
        <p:nvSpPr>
          <p:cNvPr name="TextBox 62" id="62"/>
          <p:cNvSpPr txBox="true"/>
          <p:nvPr/>
        </p:nvSpPr>
        <p:spPr>
          <a:xfrm rot="0">
            <a:off x="11925524" y="635530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No</a:t>
            </a:r>
          </a:p>
        </p:txBody>
      </p:sp>
      <p:sp>
        <p:nvSpPr>
          <p:cNvPr name="TextBox 63" id="63"/>
          <p:cNvSpPr txBox="true"/>
          <p:nvPr/>
        </p:nvSpPr>
        <p:spPr>
          <a:xfrm rot="0">
            <a:off x="13634200" y="6355304"/>
            <a:ext cx="1312462" cy="469704"/>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Divide &amp; Conquer</a:t>
            </a:r>
          </a:p>
        </p:txBody>
      </p:sp>
      <p:grpSp>
        <p:nvGrpSpPr>
          <p:cNvPr name="Group 64" id="64"/>
          <p:cNvGrpSpPr/>
          <p:nvPr/>
        </p:nvGrpSpPr>
        <p:grpSpPr>
          <a:xfrm rot="0">
            <a:off x="3182167" y="6926429"/>
            <a:ext cx="11960869" cy="432924"/>
            <a:chOff x="0" y="0"/>
            <a:chExt cx="12049468" cy="436131"/>
          </a:xfrm>
        </p:grpSpPr>
        <p:sp>
          <p:nvSpPr>
            <p:cNvPr name="Freeform 65" id="65"/>
            <p:cNvSpPr/>
            <p:nvPr/>
          </p:nvSpPr>
          <p:spPr>
            <a:xfrm flipH="false" flipV="false" rot="0">
              <a:off x="0" y="0"/>
              <a:ext cx="12049506" cy="436118"/>
            </a:xfrm>
            <a:custGeom>
              <a:avLst/>
              <a:gdLst/>
              <a:ahLst/>
              <a:cxnLst/>
              <a:rect r="r" b="b" t="t" l="l"/>
              <a:pathLst>
                <a:path h="436118" w="12049506">
                  <a:moveTo>
                    <a:pt x="0" y="0"/>
                  </a:moveTo>
                  <a:lnTo>
                    <a:pt x="12049506" y="0"/>
                  </a:lnTo>
                  <a:lnTo>
                    <a:pt x="12049506" y="436118"/>
                  </a:lnTo>
                  <a:lnTo>
                    <a:pt x="0" y="436118"/>
                  </a:lnTo>
                  <a:close/>
                </a:path>
              </a:pathLst>
            </a:custGeom>
            <a:solidFill>
              <a:srgbClr val="FFFFFF">
                <a:alpha val="0"/>
              </a:srgbClr>
            </a:solidFill>
          </p:spPr>
        </p:sp>
      </p:grpSp>
      <p:sp>
        <p:nvSpPr>
          <p:cNvPr name="TextBox 66" id="66"/>
          <p:cNvSpPr txBox="true"/>
          <p:nvPr/>
        </p:nvSpPr>
        <p:spPr>
          <a:xfrm rot="0">
            <a:off x="3378653" y="7018324"/>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Heap Sort</a:t>
            </a:r>
          </a:p>
        </p:txBody>
      </p:sp>
      <p:sp>
        <p:nvSpPr>
          <p:cNvPr name="TextBox 67" id="67"/>
          <p:cNvSpPr txBox="true"/>
          <p:nvPr/>
        </p:nvSpPr>
        <p:spPr>
          <a:xfrm rot="0">
            <a:off x="5090809" y="70183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68" id="68"/>
          <p:cNvSpPr txBox="true"/>
          <p:nvPr/>
        </p:nvSpPr>
        <p:spPr>
          <a:xfrm rot="0">
            <a:off x="6799484" y="70183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69" id="69"/>
          <p:cNvSpPr txBox="true"/>
          <p:nvPr/>
        </p:nvSpPr>
        <p:spPr>
          <a:xfrm rot="0">
            <a:off x="8508160" y="70183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O(n log n)</a:t>
            </a:r>
          </a:p>
        </p:txBody>
      </p:sp>
      <p:sp>
        <p:nvSpPr>
          <p:cNvPr name="TextBox 70" id="70"/>
          <p:cNvSpPr txBox="true"/>
          <p:nvPr/>
        </p:nvSpPr>
        <p:spPr>
          <a:xfrm rot="0">
            <a:off x="10216836" y="70183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O(1)</a:t>
            </a:r>
          </a:p>
        </p:txBody>
      </p:sp>
      <p:sp>
        <p:nvSpPr>
          <p:cNvPr name="TextBox 71" id="71"/>
          <p:cNvSpPr txBox="true"/>
          <p:nvPr/>
        </p:nvSpPr>
        <p:spPr>
          <a:xfrm rot="0">
            <a:off x="11925524" y="7018324"/>
            <a:ext cx="1308983"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No</a:t>
            </a:r>
          </a:p>
        </p:txBody>
      </p:sp>
      <p:sp>
        <p:nvSpPr>
          <p:cNvPr name="TextBox 72" id="72"/>
          <p:cNvSpPr txBox="true"/>
          <p:nvPr/>
        </p:nvSpPr>
        <p:spPr>
          <a:xfrm rot="0">
            <a:off x="13634200" y="7018324"/>
            <a:ext cx="1312462" cy="239621"/>
          </a:xfrm>
          <a:prstGeom prst="rect">
            <a:avLst/>
          </a:prstGeom>
        </p:spPr>
        <p:txBody>
          <a:bodyPr anchor="t" rtlCol="false" tIns="0" lIns="0" bIns="0" rIns="0">
            <a:spAutoFit/>
          </a:bodyPr>
          <a:lstStyle/>
          <a:p>
            <a:pPr algn="l">
              <a:lnSpc>
                <a:spcPts val="1791"/>
              </a:lnSpc>
            </a:pPr>
            <a:r>
              <a:rPr lang="en-US" sz="1525">
                <a:solidFill>
                  <a:srgbClr val="EBEDF0"/>
                </a:solidFill>
                <a:latin typeface="Arimo"/>
                <a:ea typeface="Arimo"/>
                <a:cs typeface="Arimo"/>
                <a:sym typeface="Arimo"/>
              </a:rPr>
              <a:t>Heap-based</a:t>
            </a:r>
          </a:p>
        </p:txBody>
      </p:sp>
      <p:grpSp>
        <p:nvGrpSpPr>
          <p:cNvPr name="Group 73" id="73"/>
          <p:cNvGrpSpPr/>
          <p:nvPr/>
        </p:nvGrpSpPr>
        <p:grpSpPr>
          <a:xfrm rot="0">
            <a:off x="3175220" y="7543510"/>
            <a:ext cx="11971181" cy="906580"/>
            <a:chOff x="0" y="0"/>
            <a:chExt cx="12059856" cy="913295"/>
          </a:xfrm>
        </p:grpSpPr>
        <p:sp>
          <p:nvSpPr>
            <p:cNvPr name="Freeform 74" id="74"/>
            <p:cNvSpPr/>
            <p:nvPr/>
          </p:nvSpPr>
          <p:spPr>
            <a:xfrm flipH="false" flipV="false" rot="0">
              <a:off x="0" y="0"/>
              <a:ext cx="12059793" cy="913257"/>
            </a:xfrm>
            <a:custGeom>
              <a:avLst/>
              <a:gdLst/>
              <a:ahLst/>
              <a:cxnLst/>
              <a:rect r="r" b="b" t="t" l="l"/>
              <a:pathLst>
                <a:path h="913257" w="12059793">
                  <a:moveTo>
                    <a:pt x="0" y="83058"/>
                  </a:moveTo>
                  <a:cubicBezTo>
                    <a:pt x="0" y="37211"/>
                    <a:pt x="37211" y="0"/>
                    <a:pt x="83058" y="0"/>
                  </a:cubicBezTo>
                  <a:lnTo>
                    <a:pt x="11976735" y="0"/>
                  </a:lnTo>
                  <a:cubicBezTo>
                    <a:pt x="12022582" y="0"/>
                    <a:pt x="12059793" y="37211"/>
                    <a:pt x="12059793" y="83058"/>
                  </a:cubicBezTo>
                  <a:lnTo>
                    <a:pt x="12059793" y="830199"/>
                  </a:lnTo>
                  <a:cubicBezTo>
                    <a:pt x="12059793" y="876046"/>
                    <a:pt x="12022582" y="913257"/>
                    <a:pt x="11976735" y="913257"/>
                  </a:cubicBezTo>
                  <a:lnTo>
                    <a:pt x="83058" y="913257"/>
                  </a:lnTo>
                  <a:cubicBezTo>
                    <a:pt x="37211" y="913257"/>
                    <a:pt x="0" y="876046"/>
                    <a:pt x="0" y="830199"/>
                  </a:cubicBezTo>
                  <a:close/>
                </a:path>
              </a:pathLst>
            </a:custGeom>
            <a:solidFill>
              <a:srgbClr val="00194D"/>
            </a:solidFill>
          </p:spPr>
        </p:sp>
      </p:grpSp>
      <p:grpSp>
        <p:nvGrpSpPr>
          <p:cNvPr name="Group 75" id="75"/>
          <p:cNvGrpSpPr/>
          <p:nvPr/>
        </p:nvGrpSpPr>
        <p:grpSpPr>
          <a:xfrm rot="0">
            <a:off x="3371594" y="7797823"/>
            <a:ext cx="245463" cy="196323"/>
            <a:chOff x="0" y="0"/>
            <a:chExt cx="247282" cy="197777"/>
          </a:xfrm>
        </p:grpSpPr>
        <p:sp>
          <p:nvSpPr>
            <p:cNvPr name="Freeform 76" id="76" descr="preencoded.png"/>
            <p:cNvSpPr/>
            <p:nvPr/>
          </p:nvSpPr>
          <p:spPr>
            <a:xfrm flipH="false" flipV="false" rot="0">
              <a:off x="0" y="0"/>
              <a:ext cx="247269" cy="197739"/>
            </a:xfrm>
            <a:custGeom>
              <a:avLst/>
              <a:gdLst/>
              <a:ahLst/>
              <a:cxnLst/>
              <a:rect r="r" b="b" t="t" l="l"/>
              <a:pathLst>
                <a:path h="197739" w="247269">
                  <a:moveTo>
                    <a:pt x="0" y="0"/>
                  </a:moveTo>
                  <a:lnTo>
                    <a:pt x="247269" y="0"/>
                  </a:lnTo>
                  <a:lnTo>
                    <a:pt x="247269" y="197739"/>
                  </a:lnTo>
                  <a:lnTo>
                    <a:pt x="0" y="197739"/>
                  </a:lnTo>
                  <a:lnTo>
                    <a:pt x="0" y="0"/>
                  </a:lnTo>
                  <a:close/>
                </a:path>
              </a:pathLst>
            </a:custGeom>
            <a:blipFill>
              <a:blip r:embed="rId4"/>
              <a:stretch>
                <a:fillRect l="0" t="-12" r="-5" b="-32"/>
              </a:stretch>
            </a:blipFill>
          </p:spPr>
        </p:sp>
      </p:grpSp>
      <p:sp>
        <p:nvSpPr>
          <p:cNvPr name="TextBox 77" id="77"/>
          <p:cNvSpPr txBox="true"/>
          <p:nvPr/>
        </p:nvSpPr>
        <p:spPr>
          <a:xfrm rot="0">
            <a:off x="3813418" y="7740519"/>
            <a:ext cx="11136610" cy="469704"/>
          </a:xfrm>
          <a:prstGeom prst="rect">
            <a:avLst/>
          </a:prstGeom>
        </p:spPr>
        <p:txBody>
          <a:bodyPr anchor="t" rtlCol="false" tIns="0" lIns="0" bIns="0" rIns="0">
            <a:spAutoFit/>
          </a:bodyPr>
          <a:lstStyle/>
          <a:p>
            <a:pPr algn="l">
              <a:lnSpc>
                <a:spcPts val="1791"/>
              </a:lnSpc>
            </a:pPr>
            <a:r>
              <a:rPr lang="en-US" sz="1525" b="true">
                <a:solidFill>
                  <a:srgbClr val="FFFFFF"/>
                </a:solidFill>
                <a:latin typeface="Arimo Bold"/>
                <a:ea typeface="Arimo Bold"/>
                <a:cs typeface="Arimo Bold"/>
                <a:sym typeface="Arimo Bold"/>
              </a:rPr>
              <a:t>Key Insights:</a:t>
            </a:r>
            <a:r>
              <a:rPr lang="en-US" sz="1525">
                <a:solidFill>
                  <a:srgbClr val="FFFFFF"/>
                </a:solidFill>
                <a:latin typeface="Arimo"/>
                <a:ea typeface="Arimo"/>
                <a:cs typeface="Arimo"/>
                <a:sym typeface="Arimo"/>
              </a:rPr>
              <a:t> Quadratic algorithms are suitable only for small inputs. n log n algorithms scale efficiently for large datasets. Space-time tradeoff visible in Merge Sort's O(n) auxiliary space requirement.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326084" y="780647"/>
            <a:ext cx="10146285" cy="854533"/>
          </a:xfrm>
          <a:prstGeom prst="rect">
            <a:avLst/>
          </a:prstGeom>
        </p:spPr>
        <p:txBody>
          <a:bodyPr anchor="t" rtlCol="false" tIns="0" lIns="0" bIns="0" rIns="0">
            <a:spAutoFit/>
          </a:bodyPr>
          <a:lstStyle/>
          <a:p>
            <a:pPr algn="l">
              <a:lnSpc>
                <a:spcPts val="6103"/>
              </a:lnSpc>
            </a:pPr>
            <a:r>
              <a:rPr lang="en-US" sz="4710" b="true">
                <a:solidFill>
                  <a:srgbClr val="F2F5FA"/>
                </a:solidFill>
                <a:latin typeface="Arimo Bold"/>
                <a:ea typeface="Arimo Bold"/>
                <a:cs typeface="Arimo Bold"/>
                <a:sym typeface="Arimo Bold"/>
              </a:rPr>
              <a:t>Quadratic Time Sorting Algorithms</a:t>
            </a:r>
          </a:p>
        </p:txBody>
      </p:sp>
      <p:sp>
        <p:nvSpPr>
          <p:cNvPr name="TextBox 7" id="7"/>
          <p:cNvSpPr txBox="true"/>
          <p:nvPr/>
        </p:nvSpPr>
        <p:spPr>
          <a:xfrm rot="0">
            <a:off x="3326084" y="1690797"/>
            <a:ext cx="6781717" cy="427266"/>
          </a:xfrm>
          <a:prstGeom prst="rect">
            <a:avLst/>
          </a:prstGeom>
        </p:spPr>
        <p:txBody>
          <a:bodyPr anchor="t" rtlCol="false" tIns="0" lIns="0" bIns="0" rIns="0">
            <a:spAutoFit/>
          </a:bodyPr>
          <a:lstStyle/>
          <a:p>
            <a:pPr algn="l">
              <a:lnSpc>
                <a:spcPts val="3051"/>
              </a:lnSpc>
            </a:pPr>
            <a:r>
              <a:rPr lang="en-US" sz="2322" b="true">
                <a:solidFill>
                  <a:srgbClr val="F2F5FA"/>
                </a:solidFill>
                <a:latin typeface="Arimo Bold"/>
                <a:ea typeface="Arimo Bold"/>
                <a:cs typeface="Arimo Bold"/>
                <a:sym typeface="Arimo Bold"/>
              </a:rPr>
              <a:t>Bubble Sort, Selection Sort, and Insertion Sort</a:t>
            </a:r>
          </a:p>
        </p:txBody>
      </p:sp>
      <p:grpSp>
        <p:nvGrpSpPr>
          <p:cNvPr name="Group 8" id="8"/>
          <p:cNvGrpSpPr/>
          <p:nvPr/>
        </p:nvGrpSpPr>
        <p:grpSpPr>
          <a:xfrm rot="0">
            <a:off x="3312179" y="2455542"/>
            <a:ext cx="3761437" cy="5510479"/>
            <a:chOff x="0" y="0"/>
            <a:chExt cx="3789299" cy="5551297"/>
          </a:xfrm>
        </p:grpSpPr>
        <p:sp>
          <p:nvSpPr>
            <p:cNvPr name="Freeform 9" id="9"/>
            <p:cNvSpPr/>
            <p:nvPr/>
          </p:nvSpPr>
          <p:spPr>
            <a:xfrm flipH="false" flipV="false" rot="0">
              <a:off x="13970" y="13970"/>
              <a:ext cx="3761232" cy="5523230"/>
            </a:xfrm>
            <a:custGeom>
              <a:avLst/>
              <a:gdLst/>
              <a:ahLst/>
              <a:cxnLst/>
              <a:rect r="r" b="b" t="t" l="l"/>
              <a:pathLst>
                <a:path h="5523230" w="3761232">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name="Freeform 10" id="10"/>
            <p:cNvSpPr/>
            <p:nvPr/>
          </p:nvSpPr>
          <p:spPr>
            <a:xfrm flipH="false" flipV="false" rot="0">
              <a:off x="0" y="0"/>
              <a:ext cx="3789172" cy="5551170"/>
            </a:xfrm>
            <a:custGeom>
              <a:avLst/>
              <a:gdLst/>
              <a:ahLst/>
              <a:cxnLst/>
              <a:rect r="r" b="b" t="t" l="l"/>
              <a:pathLst>
                <a:path h="5551170" w="3789172">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name="Group 11" id="11"/>
          <p:cNvGrpSpPr/>
          <p:nvPr/>
        </p:nvGrpSpPr>
        <p:grpSpPr>
          <a:xfrm rot="0">
            <a:off x="3593369" y="2736670"/>
            <a:ext cx="718577" cy="718401"/>
            <a:chOff x="0" y="0"/>
            <a:chExt cx="723900" cy="723722"/>
          </a:xfrm>
        </p:grpSpPr>
        <p:sp>
          <p:nvSpPr>
            <p:cNvPr name="Freeform 12" id="12" descr="preencoded.png"/>
            <p:cNvSpPr/>
            <p:nvPr/>
          </p:nvSpPr>
          <p:spPr>
            <a:xfrm flipH="false" flipV="false" rot="0">
              <a:off x="0" y="0"/>
              <a:ext cx="723900" cy="723773"/>
            </a:xfrm>
            <a:custGeom>
              <a:avLst/>
              <a:gdLst/>
              <a:ahLst/>
              <a:cxnLst/>
              <a:rect r="r" b="b" t="t" l="l"/>
              <a:pathLst>
                <a:path h="723773" w="723900">
                  <a:moveTo>
                    <a:pt x="0" y="0"/>
                  </a:moveTo>
                  <a:lnTo>
                    <a:pt x="723900" y="0"/>
                  </a:lnTo>
                  <a:lnTo>
                    <a:pt x="723900" y="723773"/>
                  </a:lnTo>
                  <a:lnTo>
                    <a:pt x="0" y="723773"/>
                  </a:lnTo>
                  <a:lnTo>
                    <a:pt x="0" y="0"/>
                  </a:lnTo>
                  <a:close/>
                </a:path>
              </a:pathLst>
            </a:custGeom>
            <a:blipFill>
              <a:blip r:embed="rId4"/>
              <a:stretch>
                <a:fillRect l="0" t="-12" r="0" b="-5"/>
              </a:stretch>
            </a:blipFill>
          </p:spPr>
        </p:sp>
      </p:grpSp>
      <p:sp>
        <p:nvSpPr>
          <p:cNvPr name="Freeform 13" id="13" descr="preencoded.png"/>
          <p:cNvSpPr/>
          <p:nvPr/>
        </p:nvSpPr>
        <p:spPr>
          <a:xfrm flipH="false" flipV="false" rot="0">
            <a:off x="3790940" y="2934190"/>
            <a:ext cx="323335" cy="323259"/>
          </a:xfrm>
          <a:custGeom>
            <a:avLst/>
            <a:gdLst/>
            <a:ahLst/>
            <a:cxnLst/>
            <a:rect r="r" b="b" t="t" l="l"/>
            <a:pathLst>
              <a:path h="323259" w="323335">
                <a:moveTo>
                  <a:pt x="0" y="0"/>
                </a:moveTo>
                <a:lnTo>
                  <a:pt x="323335" y="0"/>
                </a:lnTo>
                <a:lnTo>
                  <a:pt x="323335" y="323259"/>
                </a:lnTo>
                <a:lnTo>
                  <a:pt x="0" y="323259"/>
                </a:lnTo>
                <a:lnTo>
                  <a:pt x="0" y="0"/>
                </a:lnTo>
                <a:close/>
              </a:path>
            </a:pathLst>
          </a:custGeom>
          <a:blipFill>
            <a:blip r:embed="rId5">
              <a:extLst>
                <a:ext uri="{96DAC541-7B7A-43D3-8B79-37D633B846F1}">
                  <asvg:svgBlip xmlns:asvg="http://schemas.microsoft.com/office/drawing/2016/SVG/main" r:embed="rId6"/>
                </a:ext>
              </a:extLst>
            </a:blip>
            <a:stretch>
              <a:fillRect l="0" t="-11" r="0" b="-11"/>
            </a:stretch>
          </a:blipFill>
        </p:spPr>
      </p:sp>
      <p:sp>
        <p:nvSpPr>
          <p:cNvPr name="TextBox 14" id="14"/>
          <p:cNvSpPr txBox="true"/>
          <p:nvPr/>
        </p:nvSpPr>
        <p:spPr>
          <a:xfrm rot="0">
            <a:off x="3593369" y="3651189"/>
            <a:ext cx="2994425" cy="427266"/>
          </a:xfrm>
          <a:prstGeom prst="rect">
            <a:avLst/>
          </a:prstGeom>
        </p:spPr>
        <p:txBody>
          <a:bodyPr anchor="t" rtlCol="false" tIns="0" lIns="0" bIns="0" rIns="0">
            <a:spAutoFit/>
          </a:bodyPr>
          <a:lstStyle/>
          <a:p>
            <a:pPr algn="l">
              <a:lnSpc>
                <a:spcPts val="3051"/>
              </a:lnSpc>
            </a:pPr>
            <a:r>
              <a:rPr lang="en-US" sz="2322" b="true">
                <a:solidFill>
                  <a:srgbClr val="EBEDF0"/>
                </a:solidFill>
                <a:latin typeface="Arimo Bold"/>
                <a:ea typeface="Arimo Bold"/>
                <a:cs typeface="Arimo Bold"/>
                <a:sym typeface="Arimo Bold"/>
              </a:rPr>
              <a:t>Bubble Sort</a:t>
            </a:r>
          </a:p>
        </p:txBody>
      </p:sp>
      <p:sp>
        <p:nvSpPr>
          <p:cNvPr name="TextBox 15" id="15"/>
          <p:cNvSpPr txBox="true"/>
          <p:nvPr/>
        </p:nvSpPr>
        <p:spPr>
          <a:xfrm rot="0">
            <a:off x="3593369" y="4180868"/>
            <a:ext cx="3199055" cy="1269893"/>
          </a:xfrm>
          <a:prstGeom prst="rect">
            <a:avLst/>
          </a:prstGeom>
        </p:spPr>
        <p:txBody>
          <a:bodyPr anchor="t" rtlCol="false" tIns="0" lIns="0" bIns="0" rIns="0">
            <a:spAutoFit/>
          </a:bodyPr>
          <a:lstStyle/>
          <a:p>
            <a:pPr algn="l">
              <a:lnSpc>
                <a:spcPts val="2388"/>
              </a:lnSpc>
            </a:pPr>
            <a:r>
              <a:rPr lang="en-US" sz="1857" b="true">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Repeatedly swap adjacent elements if they are in wrong order, "bubbling" largest element to end.</a:t>
            </a:r>
          </a:p>
        </p:txBody>
      </p:sp>
      <p:sp>
        <p:nvSpPr>
          <p:cNvPr name="TextBox 16" id="16"/>
          <p:cNvSpPr txBox="true"/>
          <p:nvPr/>
        </p:nvSpPr>
        <p:spPr>
          <a:xfrm rot="0">
            <a:off x="3593369" y="5553162"/>
            <a:ext cx="3199055" cy="1885877"/>
          </a:xfrm>
          <a:prstGeom prst="rect">
            <a:avLst/>
          </a:prstGeom>
        </p:spPr>
        <p:txBody>
          <a:bodyPr anchor="t" rtlCol="false" tIns="0" lIns="0" bIns="0" rIns="0">
            <a:spAutoFit/>
          </a:bodyPr>
          <a:lstStyle/>
          <a:p>
            <a:pPr algn="l" marL="224688" indent="-112344" lvl="1">
              <a:lnSpc>
                <a:spcPts val="2388"/>
              </a:lnSpc>
              <a:buFont typeface="Arial"/>
              <a:buChar char="•"/>
            </a:pPr>
            <a:r>
              <a:rPr lang="en-US" sz="1857">
                <a:solidFill>
                  <a:srgbClr val="EBEDF0"/>
                </a:solidFill>
                <a:latin typeface="Arimo"/>
                <a:ea typeface="Arimo"/>
                <a:cs typeface="Arimo"/>
                <a:sym typeface="Arimo"/>
              </a:rPr>
              <a:t>Always O(n²) comparisons</a:t>
            </a:r>
          </a:p>
          <a:p>
            <a:pPr algn="l" marL="224688" indent="-112344" lvl="1">
              <a:lnSpc>
                <a:spcPts val="2388"/>
              </a:lnSpc>
              <a:buFont typeface="Arial"/>
              <a:buChar char="•"/>
            </a:pPr>
            <a:r>
              <a:rPr lang="en-US" sz="1857">
                <a:solidFill>
                  <a:srgbClr val="EBEDF0"/>
                </a:solidFill>
                <a:latin typeface="Arimo"/>
                <a:ea typeface="Arimo"/>
                <a:cs typeface="Arimo"/>
                <a:sym typeface="Arimo"/>
              </a:rPr>
              <a:t>Stable and adaptive</a:t>
            </a:r>
          </a:p>
          <a:p>
            <a:pPr algn="l" marL="224688" indent="-112344" lvl="1">
              <a:lnSpc>
                <a:spcPts val="2388"/>
              </a:lnSpc>
              <a:buFont typeface="Arial"/>
              <a:buChar char="•"/>
            </a:pPr>
            <a:r>
              <a:rPr lang="en-US" sz="1857">
                <a:solidFill>
                  <a:srgbClr val="EBEDF0"/>
                </a:solidFill>
                <a:latin typeface="Arimo"/>
                <a:ea typeface="Arimo"/>
                <a:cs typeface="Arimo"/>
                <a:sym typeface="Arimo"/>
              </a:rPr>
              <a:t>Best case O(n) for sorted data</a:t>
            </a:r>
          </a:p>
          <a:p>
            <a:pPr algn="l" marL="224688" indent="-112344" lvl="1">
              <a:lnSpc>
                <a:spcPts val="2388"/>
              </a:lnSpc>
              <a:buFont typeface="Arial"/>
              <a:buChar char="•"/>
            </a:pPr>
            <a:r>
              <a:rPr lang="en-US" sz="1857">
                <a:solidFill>
                  <a:srgbClr val="EBEDF0"/>
                </a:solidFill>
                <a:latin typeface="Arimo"/>
                <a:ea typeface="Arimo"/>
                <a:cs typeface="Arimo"/>
                <a:sym typeface="Arimo"/>
              </a:rPr>
              <a:t>High swap overhead</a:t>
            </a:r>
          </a:p>
        </p:txBody>
      </p:sp>
      <p:grpSp>
        <p:nvGrpSpPr>
          <p:cNvPr name="Group 17" id="17"/>
          <p:cNvGrpSpPr/>
          <p:nvPr/>
        </p:nvGrpSpPr>
        <p:grpSpPr>
          <a:xfrm rot="0">
            <a:off x="7280086" y="2455542"/>
            <a:ext cx="3761437" cy="5510479"/>
            <a:chOff x="0" y="0"/>
            <a:chExt cx="3789299" cy="5551297"/>
          </a:xfrm>
        </p:grpSpPr>
        <p:sp>
          <p:nvSpPr>
            <p:cNvPr name="Freeform 18" id="18"/>
            <p:cNvSpPr/>
            <p:nvPr/>
          </p:nvSpPr>
          <p:spPr>
            <a:xfrm flipH="false" flipV="false" rot="0">
              <a:off x="13970" y="13970"/>
              <a:ext cx="3761232" cy="5523230"/>
            </a:xfrm>
            <a:custGeom>
              <a:avLst/>
              <a:gdLst/>
              <a:ahLst/>
              <a:cxnLst/>
              <a:rect r="r" b="b" t="t" l="l"/>
              <a:pathLst>
                <a:path h="5523230" w="3761232">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name="Freeform 19" id="19"/>
            <p:cNvSpPr/>
            <p:nvPr/>
          </p:nvSpPr>
          <p:spPr>
            <a:xfrm flipH="false" flipV="false" rot="0">
              <a:off x="0" y="0"/>
              <a:ext cx="3789172" cy="5551170"/>
            </a:xfrm>
            <a:custGeom>
              <a:avLst/>
              <a:gdLst/>
              <a:ahLst/>
              <a:cxnLst/>
              <a:rect r="r" b="b" t="t" l="l"/>
              <a:pathLst>
                <a:path h="5551170" w="3789172">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name="Group 20" id="20"/>
          <p:cNvGrpSpPr/>
          <p:nvPr/>
        </p:nvGrpSpPr>
        <p:grpSpPr>
          <a:xfrm rot="0">
            <a:off x="7561290" y="2736670"/>
            <a:ext cx="718577" cy="718401"/>
            <a:chOff x="0" y="0"/>
            <a:chExt cx="723900" cy="723722"/>
          </a:xfrm>
        </p:grpSpPr>
        <p:sp>
          <p:nvSpPr>
            <p:cNvPr name="Freeform 21" id="21" descr="preencoded.png"/>
            <p:cNvSpPr/>
            <p:nvPr/>
          </p:nvSpPr>
          <p:spPr>
            <a:xfrm flipH="false" flipV="false" rot="0">
              <a:off x="0" y="0"/>
              <a:ext cx="723900" cy="723773"/>
            </a:xfrm>
            <a:custGeom>
              <a:avLst/>
              <a:gdLst/>
              <a:ahLst/>
              <a:cxnLst/>
              <a:rect r="r" b="b" t="t" l="l"/>
              <a:pathLst>
                <a:path h="723773" w="723900">
                  <a:moveTo>
                    <a:pt x="0" y="0"/>
                  </a:moveTo>
                  <a:lnTo>
                    <a:pt x="723900" y="0"/>
                  </a:lnTo>
                  <a:lnTo>
                    <a:pt x="723900" y="723773"/>
                  </a:lnTo>
                  <a:lnTo>
                    <a:pt x="0" y="723773"/>
                  </a:lnTo>
                  <a:lnTo>
                    <a:pt x="0" y="0"/>
                  </a:lnTo>
                  <a:close/>
                </a:path>
              </a:pathLst>
            </a:custGeom>
            <a:blipFill>
              <a:blip r:embed="rId7"/>
              <a:stretch>
                <a:fillRect l="0" t="-12" r="0" b="-5"/>
              </a:stretch>
            </a:blipFill>
          </p:spPr>
        </p:sp>
      </p:grpSp>
      <p:sp>
        <p:nvSpPr>
          <p:cNvPr name="Freeform 22" id="22" descr="preencoded.png"/>
          <p:cNvSpPr/>
          <p:nvPr/>
        </p:nvSpPr>
        <p:spPr>
          <a:xfrm flipH="false" flipV="false" rot="0">
            <a:off x="7758848" y="2934190"/>
            <a:ext cx="323335" cy="323259"/>
          </a:xfrm>
          <a:custGeom>
            <a:avLst/>
            <a:gdLst/>
            <a:ahLst/>
            <a:cxnLst/>
            <a:rect r="r" b="b" t="t" l="l"/>
            <a:pathLst>
              <a:path h="323259" w="323335">
                <a:moveTo>
                  <a:pt x="0" y="0"/>
                </a:moveTo>
                <a:lnTo>
                  <a:pt x="323334" y="0"/>
                </a:lnTo>
                <a:lnTo>
                  <a:pt x="323334" y="323259"/>
                </a:lnTo>
                <a:lnTo>
                  <a:pt x="0" y="323259"/>
                </a:lnTo>
                <a:lnTo>
                  <a:pt x="0" y="0"/>
                </a:lnTo>
                <a:close/>
              </a:path>
            </a:pathLst>
          </a:custGeom>
          <a:blipFill>
            <a:blip r:embed="rId8">
              <a:extLst>
                <a:ext uri="{96DAC541-7B7A-43D3-8B79-37D633B846F1}">
                  <asvg:svgBlip xmlns:asvg="http://schemas.microsoft.com/office/drawing/2016/SVG/main" r:embed="rId9"/>
                </a:ext>
              </a:extLst>
            </a:blip>
            <a:stretch>
              <a:fillRect l="0" t="-11" r="0" b="-11"/>
            </a:stretch>
          </a:blipFill>
        </p:spPr>
      </p:sp>
      <p:sp>
        <p:nvSpPr>
          <p:cNvPr name="TextBox 23" id="23"/>
          <p:cNvSpPr txBox="true"/>
          <p:nvPr/>
        </p:nvSpPr>
        <p:spPr>
          <a:xfrm rot="0">
            <a:off x="7561290" y="3651189"/>
            <a:ext cx="2994425" cy="427266"/>
          </a:xfrm>
          <a:prstGeom prst="rect">
            <a:avLst/>
          </a:prstGeom>
        </p:spPr>
        <p:txBody>
          <a:bodyPr anchor="t" rtlCol="false" tIns="0" lIns="0" bIns="0" rIns="0">
            <a:spAutoFit/>
          </a:bodyPr>
          <a:lstStyle/>
          <a:p>
            <a:pPr algn="l">
              <a:lnSpc>
                <a:spcPts val="3051"/>
              </a:lnSpc>
            </a:pPr>
            <a:r>
              <a:rPr lang="en-US" sz="2322" b="true">
                <a:solidFill>
                  <a:srgbClr val="EBEDF0"/>
                </a:solidFill>
                <a:latin typeface="Arimo Bold"/>
                <a:ea typeface="Arimo Bold"/>
                <a:cs typeface="Arimo Bold"/>
                <a:sym typeface="Arimo Bold"/>
              </a:rPr>
              <a:t>Selection Sort</a:t>
            </a:r>
          </a:p>
        </p:txBody>
      </p:sp>
      <p:sp>
        <p:nvSpPr>
          <p:cNvPr name="TextBox 24" id="24"/>
          <p:cNvSpPr txBox="true"/>
          <p:nvPr/>
        </p:nvSpPr>
        <p:spPr>
          <a:xfrm rot="0">
            <a:off x="7561290" y="4180868"/>
            <a:ext cx="3199055" cy="1269893"/>
          </a:xfrm>
          <a:prstGeom prst="rect">
            <a:avLst/>
          </a:prstGeom>
        </p:spPr>
        <p:txBody>
          <a:bodyPr anchor="t" rtlCol="false" tIns="0" lIns="0" bIns="0" rIns="0">
            <a:spAutoFit/>
          </a:bodyPr>
          <a:lstStyle/>
          <a:p>
            <a:pPr algn="l">
              <a:lnSpc>
                <a:spcPts val="2388"/>
              </a:lnSpc>
            </a:pPr>
            <a:r>
              <a:rPr lang="en-US" sz="1857" b="true">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Find minimum element and place it at beginning, repeat for remaining elements.</a:t>
            </a:r>
          </a:p>
        </p:txBody>
      </p:sp>
      <p:sp>
        <p:nvSpPr>
          <p:cNvPr name="TextBox 25" id="25"/>
          <p:cNvSpPr txBox="true"/>
          <p:nvPr/>
        </p:nvSpPr>
        <p:spPr>
          <a:xfrm rot="0">
            <a:off x="7561290" y="5553162"/>
            <a:ext cx="3199055" cy="1885877"/>
          </a:xfrm>
          <a:prstGeom prst="rect">
            <a:avLst/>
          </a:prstGeom>
        </p:spPr>
        <p:txBody>
          <a:bodyPr anchor="t" rtlCol="false" tIns="0" lIns="0" bIns="0" rIns="0">
            <a:spAutoFit/>
          </a:bodyPr>
          <a:lstStyle/>
          <a:p>
            <a:pPr algn="l" marL="224688" indent="-112344" lvl="1">
              <a:lnSpc>
                <a:spcPts val="2388"/>
              </a:lnSpc>
              <a:buFont typeface="Arial"/>
              <a:buChar char="•"/>
            </a:pPr>
            <a:r>
              <a:rPr lang="en-US" sz="1857">
                <a:solidFill>
                  <a:srgbClr val="EBEDF0"/>
                </a:solidFill>
                <a:latin typeface="Arimo"/>
                <a:ea typeface="Arimo"/>
                <a:cs typeface="Arimo"/>
                <a:sym typeface="Arimo"/>
              </a:rPr>
              <a:t>Always O(n²) comparisons</a:t>
            </a:r>
          </a:p>
          <a:p>
            <a:pPr algn="l" marL="224688" indent="-112344" lvl="1">
              <a:lnSpc>
                <a:spcPts val="2388"/>
              </a:lnSpc>
              <a:buFont typeface="Arial"/>
              <a:buChar char="•"/>
            </a:pPr>
            <a:r>
              <a:rPr lang="en-US" sz="1857">
                <a:solidFill>
                  <a:srgbClr val="EBEDF0"/>
                </a:solidFill>
                <a:latin typeface="Arimo"/>
                <a:ea typeface="Arimo"/>
                <a:cs typeface="Arimo"/>
                <a:sym typeface="Arimo"/>
              </a:rPr>
              <a:t>Minimises swaps (O(n))</a:t>
            </a:r>
          </a:p>
          <a:p>
            <a:pPr algn="l" marL="224688" indent="-112344" lvl="1">
              <a:lnSpc>
                <a:spcPts val="2388"/>
              </a:lnSpc>
              <a:buFont typeface="Arial"/>
              <a:buChar char="•"/>
            </a:pPr>
            <a:r>
              <a:rPr lang="en-US" sz="1857">
                <a:solidFill>
                  <a:srgbClr val="EBEDF0"/>
                </a:solidFill>
                <a:latin typeface="Arimo"/>
                <a:ea typeface="Arimo"/>
                <a:cs typeface="Arimo"/>
                <a:sym typeface="Arimo"/>
              </a:rPr>
              <a:t>Not stable</a:t>
            </a:r>
          </a:p>
          <a:p>
            <a:pPr algn="l" marL="224688" indent="-112344" lvl="1">
              <a:lnSpc>
                <a:spcPts val="2388"/>
              </a:lnSpc>
              <a:buFont typeface="Arial"/>
              <a:buChar char="•"/>
            </a:pPr>
            <a:r>
              <a:rPr lang="en-US" sz="1857">
                <a:solidFill>
                  <a:srgbClr val="EBEDF0"/>
                </a:solidFill>
                <a:latin typeface="Arimo"/>
                <a:ea typeface="Arimo"/>
                <a:cs typeface="Arimo"/>
                <a:sym typeface="Arimo"/>
              </a:rPr>
              <a:t>Fixed comparisons regardless of input</a:t>
            </a:r>
          </a:p>
        </p:txBody>
      </p:sp>
      <p:grpSp>
        <p:nvGrpSpPr>
          <p:cNvPr name="Group 26" id="26"/>
          <p:cNvGrpSpPr/>
          <p:nvPr/>
        </p:nvGrpSpPr>
        <p:grpSpPr>
          <a:xfrm rot="0">
            <a:off x="11247994" y="2455542"/>
            <a:ext cx="3761437" cy="5510479"/>
            <a:chOff x="0" y="0"/>
            <a:chExt cx="3789299" cy="5551297"/>
          </a:xfrm>
        </p:grpSpPr>
        <p:sp>
          <p:nvSpPr>
            <p:cNvPr name="Freeform 27" id="27"/>
            <p:cNvSpPr/>
            <p:nvPr/>
          </p:nvSpPr>
          <p:spPr>
            <a:xfrm flipH="false" flipV="false" rot="0">
              <a:off x="13970" y="13970"/>
              <a:ext cx="3761232" cy="5523230"/>
            </a:xfrm>
            <a:custGeom>
              <a:avLst/>
              <a:gdLst/>
              <a:ahLst/>
              <a:cxnLst/>
              <a:rect r="r" b="b" t="t" l="l"/>
              <a:pathLst>
                <a:path h="5523230" w="3761232">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name="Freeform 28" id="28"/>
            <p:cNvSpPr/>
            <p:nvPr/>
          </p:nvSpPr>
          <p:spPr>
            <a:xfrm flipH="false" flipV="false" rot="0">
              <a:off x="0" y="0"/>
              <a:ext cx="3789172" cy="5551170"/>
            </a:xfrm>
            <a:custGeom>
              <a:avLst/>
              <a:gdLst/>
              <a:ahLst/>
              <a:cxnLst/>
              <a:rect r="r" b="b" t="t" l="l"/>
              <a:pathLst>
                <a:path h="5551170" w="3789172">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name="Group 29" id="29"/>
          <p:cNvGrpSpPr/>
          <p:nvPr/>
        </p:nvGrpSpPr>
        <p:grpSpPr>
          <a:xfrm rot="0">
            <a:off x="11529197" y="2736670"/>
            <a:ext cx="718577" cy="718401"/>
            <a:chOff x="0" y="0"/>
            <a:chExt cx="723900" cy="723722"/>
          </a:xfrm>
        </p:grpSpPr>
        <p:sp>
          <p:nvSpPr>
            <p:cNvPr name="Freeform 30" id="30" descr="preencoded.png"/>
            <p:cNvSpPr/>
            <p:nvPr/>
          </p:nvSpPr>
          <p:spPr>
            <a:xfrm flipH="false" flipV="false" rot="0">
              <a:off x="0" y="0"/>
              <a:ext cx="723900" cy="723773"/>
            </a:xfrm>
            <a:custGeom>
              <a:avLst/>
              <a:gdLst/>
              <a:ahLst/>
              <a:cxnLst/>
              <a:rect r="r" b="b" t="t" l="l"/>
              <a:pathLst>
                <a:path h="723773" w="723900">
                  <a:moveTo>
                    <a:pt x="0" y="0"/>
                  </a:moveTo>
                  <a:lnTo>
                    <a:pt x="723900" y="0"/>
                  </a:lnTo>
                  <a:lnTo>
                    <a:pt x="723900" y="723773"/>
                  </a:lnTo>
                  <a:lnTo>
                    <a:pt x="0" y="723773"/>
                  </a:lnTo>
                  <a:lnTo>
                    <a:pt x="0" y="0"/>
                  </a:lnTo>
                  <a:close/>
                </a:path>
              </a:pathLst>
            </a:custGeom>
            <a:blipFill>
              <a:blip r:embed="rId10"/>
              <a:stretch>
                <a:fillRect l="0" t="-12" r="0" b="-5"/>
              </a:stretch>
            </a:blipFill>
          </p:spPr>
        </p:sp>
      </p:grpSp>
      <p:sp>
        <p:nvSpPr>
          <p:cNvPr name="Freeform 31" id="31" descr="preencoded.png"/>
          <p:cNvSpPr/>
          <p:nvPr/>
        </p:nvSpPr>
        <p:spPr>
          <a:xfrm flipH="false" flipV="false" rot="0">
            <a:off x="11726756" y="2934190"/>
            <a:ext cx="323335" cy="323259"/>
          </a:xfrm>
          <a:custGeom>
            <a:avLst/>
            <a:gdLst/>
            <a:ahLst/>
            <a:cxnLst/>
            <a:rect r="r" b="b" t="t" l="l"/>
            <a:pathLst>
              <a:path h="323259" w="323335">
                <a:moveTo>
                  <a:pt x="0" y="0"/>
                </a:moveTo>
                <a:lnTo>
                  <a:pt x="323334" y="0"/>
                </a:lnTo>
                <a:lnTo>
                  <a:pt x="323334" y="323259"/>
                </a:lnTo>
                <a:lnTo>
                  <a:pt x="0" y="323259"/>
                </a:lnTo>
                <a:lnTo>
                  <a:pt x="0" y="0"/>
                </a:lnTo>
                <a:close/>
              </a:path>
            </a:pathLst>
          </a:custGeom>
          <a:blipFill>
            <a:blip r:embed="rId11">
              <a:extLst>
                <a:ext uri="{96DAC541-7B7A-43D3-8B79-37D633B846F1}">
                  <asvg:svgBlip xmlns:asvg="http://schemas.microsoft.com/office/drawing/2016/SVG/main" r:embed="rId12"/>
                </a:ext>
              </a:extLst>
            </a:blip>
            <a:stretch>
              <a:fillRect l="0" t="-11555" r="0" b="-11551"/>
            </a:stretch>
          </a:blipFill>
        </p:spPr>
      </p:sp>
      <p:sp>
        <p:nvSpPr>
          <p:cNvPr name="TextBox 32" id="32"/>
          <p:cNvSpPr txBox="true"/>
          <p:nvPr/>
        </p:nvSpPr>
        <p:spPr>
          <a:xfrm rot="0">
            <a:off x="11529197" y="3651189"/>
            <a:ext cx="2994425" cy="427266"/>
          </a:xfrm>
          <a:prstGeom prst="rect">
            <a:avLst/>
          </a:prstGeom>
        </p:spPr>
        <p:txBody>
          <a:bodyPr anchor="t" rtlCol="false" tIns="0" lIns="0" bIns="0" rIns="0">
            <a:spAutoFit/>
          </a:bodyPr>
          <a:lstStyle/>
          <a:p>
            <a:pPr algn="l">
              <a:lnSpc>
                <a:spcPts val="3051"/>
              </a:lnSpc>
            </a:pPr>
            <a:r>
              <a:rPr lang="en-US" sz="2322" b="true">
                <a:solidFill>
                  <a:srgbClr val="EBEDF0"/>
                </a:solidFill>
                <a:latin typeface="Arimo Bold"/>
                <a:ea typeface="Arimo Bold"/>
                <a:cs typeface="Arimo Bold"/>
                <a:sym typeface="Arimo Bold"/>
              </a:rPr>
              <a:t>Insertion Sort</a:t>
            </a:r>
          </a:p>
        </p:txBody>
      </p:sp>
      <p:sp>
        <p:nvSpPr>
          <p:cNvPr name="TextBox 33" id="33"/>
          <p:cNvSpPr txBox="true"/>
          <p:nvPr/>
        </p:nvSpPr>
        <p:spPr>
          <a:xfrm rot="0">
            <a:off x="11529197" y="4180868"/>
            <a:ext cx="3199055" cy="1269893"/>
          </a:xfrm>
          <a:prstGeom prst="rect">
            <a:avLst/>
          </a:prstGeom>
        </p:spPr>
        <p:txBody>
          <a:bodyPr anchor="t" rtlCol="false" tIns="0" lIns="0" bIns="0" rIns="0">
            <a:spAutoFit/>
          </a:bodyPr>
          <a:lstStyle/>
          <a:p>
            <a:pPr algn="l">
              <a:lnSpc>
                <a:spcPts val="2388"/>
              </a:lnSpc>
            </a:pPr>
            <a:r>
              <a:rPr lang="en-US" sz="1857" b="true">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Build sorted array one element at a time by inserting each element into correct position.</a:t>
            </a:r>
          </a:p>
        </p:txBody>
      </p:sp>
      <p:sp>
        <p:nvSpPr>
          <p:cNvPr name="TextBox 34" id="34"/>
          <p:cNvSpPr txBox="true"/>
          <p:nvPr/>
        </p:nvSpPr>
        <p:spPr>
          <a:xfrm rot="0">
            <a:off x="11529197" y="5553162"/>
            <a:ext cx="3199055" cy="1577910"/>
          </a:xfrm>
          <a:prstGeom prst="rect">
            <a:avLst/>
          </a:prstGeom>
        </p:spPr>
        <p:txBody>
          <a:bodyPr anchor="t" rtlCol="false" tIns="0" lIns="0" bIns="0" rIns="0">
            <a:spAutoFit/>
          </a:bodyPr>
          <a:lstStyle/>
          <a:p>
            <a:pPr algn="l" marL="224688" indent="-112344" lvl="1">
              <a:lnSpc>
                <a:spcPts val="2388"/>
              </a:lnSpc>
              <a:buFont typeface="Arial"/>
              <a:buChar char="•"/>
            </a:pPr>
            <a:r>
              <a:rPr lang="en-US" sz="1857">
                <a:solidFill>
                  <a:srgbClr val="EBEDF0"/>
                </a:solidFill>
                <a:latin typeface="Arimo"/>
                <a:ea typeface="Arimo"/>
                <a:cs typeface="Arimo"/>
                <a:sym typeface="Arimo"/>
              </a:rPr>
              <a:t>Adaptive: O(n) for nearly sorted data</a:t>
            </a:r>
          </a:p>
          <a:p>
            <a:pPr algn="l" marL="224688" indent="-112344" lvl="1">
              <a:lnSpc>
                <a:spcPts val="2388"/>
              </a:lnSpc>
              <a:buFont typeface="Arial"/>
              <a:buChar char="•"/>
            </a:pPr>
            <a:r>
              <a:rPr lang="en-US" sz="1857">
                <a:solidFill>
                  <a:srgbClr val="EBEDF0"/>
                </a:solidFill>
                <a:latin typeface="Arimo"/>
                <a:ea typeface="Arimo"/>
                <a:cs typeface="Arimo"/>
                <a:sym typeface="Arimo"/>
              </a:rPr>
              <a:t>Stable and online</a:t>
            </a:r>
          </a:p>
          <a:p>
            <a:pPr algn="l" marL="224688" indent="-112344" lvl="1">
              <a:lnSpc>
                <a:spcPts val="2388"/>
              </a:lnSpc>
              <a:buFont typeface="Arial"/>
              <a:buChar char="•"/>
            </a:pPr>
            <a:r>
              <a:rPr lang="en-US" sz="1857">
                <a:solidFill>
                  <a:srgbClr val="EBEDF0"/>
                </a:solidFill>
                <a:latin typeface="Arimo"/>
                <a:ea typeface="Arimo"/>
                <a:cs typeface="Arimo"/>
                <a:sym typeface="Arimo"/>
              </a:rPr>
              <a:t>Low overhead</a:t>
            </a:r>
          </a:p>
          <a:p>
            <a:pPr algn="l" marL="224688" indent="-112344" lvl="1">
              <a:lnSpc>
                <a:spcPts val="2388"/>
              </a:lnSpc>
              <a:buFont typeface="Arial"/>
              <a:buChar char="•"/>
            </a:pPr>
            <a:r>
              <a:rPr lang="en-US" sz="1857">
                <a:solidFill>
                  <a:srgbClr val="EBEDF0"/>
                </a:solidFill>
                <a:latin typeface="Arimo"/>
                <a:ea typeface="Arimo"/>
                <a:cs typeface="Arimo"/>
                <a:sym typeface="Arimo"/>
              </a:rPr>
              <a:t>Best for small inputs</a:t>
            </a:r>
          </a:p>
        </p:txBody>
      </p:sp>
      <p:grpSp>
        <p:nvGrpSpPr>
          <p:cNvPr name="Group 35" id="35"/>
          <p:cNvGrpSpPr/>
          <p:nvPr/>
        </p:nvGrpSpPr>
        <p:grpSpPr>
          <a:xfrm rot="0">
            <a:off x="3326084" y="7478069"/>
            <a:ext cx="11669454" cy="1240365"/>
            <a:chOff x="0" y="0"/>
            <a:chExt cx="11755895" cy="1249553"/>
          </a:xfrm>
        </p:grpSpPr>
        <p:sp>
          <p:nvSpPr>
            <p:cNvPr name="Freeform 36" id="36"/>
            <p:cNvSpPr/>
            <p:nvPr/>
          </p:nvSpPr>
          <p:spPr>
            <a:xfrm flipH="false" flipV="false" rot="0">
              <a:off x="0" y="0"/>
              <a:ext cx="11755882" cy="1249553"/>
            </a:xfrm>
            <a:custGeom>
              <a:avLst/>
              <a:gdLst/>
              <a:ahLst/>
              <a:cxnLst/>
              <a:rect r="r" b="b" t="t" l="l"/>
              <a:pathLst>
                <a:path h="1249553" w="11755882">
                  <a:moveTo>
                    <a:pt x="0" y="101346"/>
                  </a:moveTo>
                  <a:cubicBezTo>
                    <a:pt x="0" y="45339"/>
                    <a:pt x="45339" y="0"/>
                    <a:pt x="101346" y="0"/>
                  </a:cubicBezTo>
                  <a:lnTo>
                    <a:pt x="11654536" y="0"/>
                  </a:lnTo>
                  <a:cubicBezTo>
                    <a:pt x="11710543" y="0"/>
                    <a:pt x="11755882" y="45339"/>
                    <a:pt x="11755882" y="101346"/>
                  </a:cubicBezTo>
                  <a:lnTo>
                    <a:pt x="11755882" y="1148207"/>
                  </a:lnTo>
                  <a:cubicBezTo>
                    <a:pt x="11755882" y="1204214"/>
                    <a:pt x="11710543" y="1249553"/>
                    <a:pt x="11654536" y="1249553"/>
                  </a:cubicBezTo>
                  <a:lnTo>
                    <a:pt x="101346" y="1249553"/>
                  </a:lnTo>
                  <a:cubicBezTo>
                    <a:pt x="45339" y="1249553"/>
                    <a:pt x="0" y="1204214"/>
                    <a:pt x="0" y="1148207"/>
                  </a:cubicBezTo>
                  <a:close/>
                </a:path>
              </a:pathLst>
            </a:custGeom>
            <a:solidFill>
              <a:srgbClr val="00194D"/>
            </a:solidFill>
          </p:spPr>
        </p:sp>
      </p:grpSp>
      <p:grpSp>
        <p:nvGrpSpPr>
          <p:cNvPr name="Group 37" id="37"/>
          <p:cNvGrpSpPr/>
          <p:nvPr/>
        </p:nvGrpSpPr>
        <p:grpSpPr>
          <a:xfrm rot="0">
            <a:off x="3565572" y="7804038"/>
            <a:ext cx="299445" cy="239425"/>
            <a:chOff x="0" y="0"/>
            <a:chExt cx="301663" cy="241198"/>
          </a:xfrm>
        </p:grpSpPr>
        <p:sp>
          <p:nvSpPr>
            <p:cNvPr name="Freeform 38" id="38" descr="preencoded.png"/>
            <p:cNvSpPr/>
            <p:nvPr/>
          </p:nvSpPr>
          <p:spPr>
            <a:xfrm flipH="false" flipV="false" rot="0">
              <a:off x="0" y="0"/>
              <a:ext cx="301625" cy="241173"/>
            </a:xfrm>
            <a:custGeom>
              <a:avLst/>
              <a:gdLst/>
              <a:ahLst/>
              <a:cxnLst/>
              <a:rect r="r" b="b" t="t" l="l"/>
              <a:pathLst>
                <a:path h="241173" w="301625">
                  <a:moveTo>
                    <a:pt x="0" y="0"/>
                  </a:moveTo>
                  <a:lnTo>
                    <a:pt x="301625" y="0"/>
                  </a:lnTo>
                  <a:lnTo>
                    <a:pt x="301625" y="241173"/>
                  </a:lnTo>
                  <a:lnTo>
                    <a:pt x="0" y="241173"/>
                  </a:lnTo>
                  <a:lnTo>
                    <a:pt x="0" y="0"/>
                  </a:lnTo>
                  <a:close/>
                </a:path>
              </a:pathLst>
            </a:custGeom>
            <a:blipFill>
              <a:blip r:embed="rId13"/>
              <a:stretch>
                <a:fillRect l="-560" t="0" r="-576" b="-10"/>
              </a:stretch>
            </a:blipFill>
          </p:spPr>
        </p:sp>
      </p:grpSp>
      <p:sp>
        <p:nvSpPr>
          <p:cNvPr name="TextBox 39" id="39"/>
          <p:cNvSpPr txBox="true"/>
          <p:nvPr/>
        </p:nvSpPr>
        <p:spPr>
          <a:xfrm rot="0">
            <a:off x="4104505" y="7734018"/>
            <a:ext cx="10651546" cy="653996"/>
          </a:xfrm>
          <a:prstGeom prst="rect">
            <a:avLst/>
          </a:prstGeom>
        </p:spPr>
        <p:txBody>
          <a:bodyPr anchor="t" rtlCol="false" tIns="0" lIns="0" bIns="0" rIns="0">
            <a:spAutoFit/>
          </a:bodyPr>
          <a:lstStyle/>
          <a:p>
            <a:pPr algn="l">
              <a:lnSpc>
                <a:spcPts val="2388"/>
              </a:lnSpc>
            </a:pPr>
            <a:r>
              <a:rPr lang="en-US" sz="1857" b="true">
                <a:solidFill>
                  <a:srgbClr val="FFFFFF"/>
                </a:solidFill>
                <a:latin typeface="Arimo Bold"/>
                <a:ea typeface="Arimo Bold"/>
                <a:cs typeface="Arimo Bold"/>
                <a:sym typeface="Arimo Bold"/>
              </a:rPr>
              <a:t>Why O(n²) Algorithms Still Matter:</a:t>
            </a:r>
            <a:r>
              <a:rPr lang="en-US" sz="1857">
                <a:solidFill>
                  <a:srgbClr val="FFFFFF"/>
                </a:solidFill>
                <a:latin typeface="Arimo"/>
                <a:ea typeface="Arimo"/>
                <a:cs typeface="Arimo"/>
                <a:sym typeface="Arimo"/>
              </a:rPr>
              <a:t> Low overhead, excellent for small or nearly sorted datasets, commonly used as base cases in hybrid algorithms like Introsort.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283612" y="700344"/>
            <a:ext cx="7771059" cy="796074"/>
          </a:xfrm>
          <a:prstGeom prst="rect">
            <a:avLst/>
          </a:prstGeom>
        </p:spPr>
        <p:txBody>
          <a:bodyPr anchor="t" rtlCol="false" tIns="0" lIns="0" bIns="0" rIns="0">
            <a:spAutoFit/>
          </a:bodyPr>
          <a:lstStyle/>
          <a:p>
            <a:pPr algn="l">
              <a:lnSpc>
                <a:spcPts val="5771"/>
              </a:lnSpc>
            </a:pPr>
            <a:r>
              <a:rPr lang="en-US" sz="4445" b="true">
                <a:solidFill>
                  <a:srgbClr val="F2F5FA"/>
                </a:solidFill>
                <a:latin typeface="Arimo Bold"/>
                <a:ea typeface="Arimo Bold"/>
                <a:cs typeface="Arimo Bold"/>
                <a:sym typeface="Arimo Bold"/>
              </a:rPr>
              <a:t>Efficient Sorting Algorithms</a:t>
            </a:r>
          </a:p>
        </p:txBody>
      </p:sp>
      <p:sp>
        <p:nvSpPr>
          <p:cNvPr name="TextBox 7" id="7"/>
          <p:cNvSpPr txBox="true"/>
          <p:nvPr/>
        </p:nvSpPr>
        <p:spPr>
          <a:xfrm rot="0">
            <a:off x="3283612" y="1542682"/>
            <a:ext cx="6473914" cy="407512"/>
          </a:xfrm>
          <a:prstGeom prst="rect">
            <a:avLst/>
          </a:prstGeom>
        </p:spPr>
        <p:txBody>
          <a:bodyPr anchor="t" rtlCol="false" tIns="0" lIns="0" bIns="0" rIns="0">
            <a:spAutoFit/>
          </a:bodyPr>
          <a:lstStyle/>
          <a:p>
            <a:pPr algn="l">
              <a:lnSpc>
                <a:spcPts val="2852"/>
              </a:lnSpc>
            </a:pPr>
            <a:r>
              <a:rPr lang="en-US" sz="2189" b="true">
                <a:solidFill>
                  <a:srgbClr val="F2F5FA"/>
                </a:solidFill>
                <a:latin typeface="Arimo Bold"/>
                <a:ea typeface="Arimo Bold"/>
                <a:cs typeface="Arimo Bold"/>
                <a:sym typeface="Arimo Bold"/>
              </a:rPr>
              <a:t>Divide &amp; Conquer and Heap-based Approaches</a:t>
            </a:r>
          </a:p>
        </p:txBody>
      </p:sp>
      <p:grpSp>
        <p:nvGrpSpPr>
          <p:cNvPr name="Group 8" id="8"/>
          <p:cNvGrpSpPr/>
          <p:nvPr/>
        </p:nvGrpSpPr>
        <p:grpSpPr>
          <a:xfrm rot="0">
            <a:off x="3269707" y="2252916"/>
            <a:ext cx="5799435" cy="3092290"/>
            <a:chOff x="0" y="0"/>
            <a:chExt cx="5842394" cy="3115196"/>
          </a:xfrm>
        </p:grpSpPr>
        <p:sp>
          <p:nvSpPr>
            <p:cNvPr name="Freeform 9" id="9"/>
            <p:cNvSpPr/>
            <p:nvPr/>
          </p:nvSpPr>
          <p:spPr>
            <a:xfrm flipH="false" flipV="false" rot="0">
              <a:off x="13970" y="13970"/>
              <a:ext cx="5814441" cy="3087243"/>
            </a:xfrm>
            <a:custGeom>
              <a:avLst/>
              <a:gdLst/>
              <a:ahLst/>
              <a:cxnLst/>
              <a:rect r="r" b="b" t="t" l="l"/>
              <a:pathLst>
                <a:path h="3087243" w="5814441">
                  <a:moveTo>
                    <a:pt x="0" y="96266"/>
                  </a:moveTo>
                  <a:cubicBezTo>
                    <a:pt x="0" y="43180"/>
                    <a:pt x="43307" y="0"/>
                    <a:pt x="96647" y="0"/>
                  </a:cubicBezTo>
                  <a:lnTo>
                    <a:pt x="5717794" y="0"/>
                  </a:lnTo>
                  <a:cubicBezTo>
                    <a:pt x="5771134" y="0"/>
                    <a:pt x="5814441" y="43053"/>
                    <a:pt x="5814441" y="96266"/>
                  </a:cubicBezTo>
                  <a:lnTo>
                    <a:pt x="5814441" y="2990977"/>
                  </a:lnTo>
                  <a:cubicBezTo>
                    <a:pt x="5814441" y="3044063"/>
                    <a:pt x="5771134" y="3087243"/>
                    <a:pt x="5717794" y="3087243"/>
                  </a:cubicBezTo>
                  <a:lnTo>
                    <a:pt x="96647" y="3087243"/>
                  </a:lnTo>
                  <a:cubicBezTo>
                    <a:pt x="43307" y="3087243"/>
                    <a:pt x="0" y="3044190"/>
                    <a:pt x="0" y="2990977"/>
                  </a:cubicBezTo>
                  <a:close/>
                </a:path>
              </a:pathLst>
            </a:custGeom>
            <a:solidFill>
              <a:srgbClr val="101620"/>
            </a:solidFill>
          </p:spPr>
        </p:sp>
        <p:sp>
          <p:nvSpPr>
            <p:cNvPr name="Freeform 10" id="10"/>
            <p:cNvSpPr/>
            <p:nvPr/>
          </p:nvSpPr>
          <p:spPr>
            <a:xfrm flipH="false" flipV="false" rot="0">
              <a:off x="0" y="0"/>
              <a:ext cx="5842381" cy="3115183"/>
            </a:xfrm>
            <a:custGeom>
              <a:avLst/>
              <a:gdLst/>
              <a:ahLst/>
              <a:cxnLst/>
              <a:rect r="r" b="b" t="t" l="l"/>
              <a:pathLst>
                <a:path h="3115183" w="5842381">
                  <a:moveTo>
                    <a:pt x="0" y="110236"/>
                  </a:moveTo>
                  <a:cubicBezTo>
                    <a:pt x="0" y="49276"/>
                    <a:pt x="49530" y="0"/>
                    <a:pt x="110617" y="0"/>
                  </a:cubicBezTo>
                  <a:lnTo>
                    <a:pt x="5731764" y="0"/>
                  </a:lnTo>
                  <a:lnTo>
                    <a:pt x="5731764" y="13970"/>
                  </a:lnTo>
                  <a:lnTo>
                    <a:pt x="5731764" y="0"/>
                  </a:lnTo>
                  <a:cubicBezTo>
                    <a:pt x="5792851" y="0"/>
                    <a:pt x="5842381" y="49276"/>
                    <a:pt x="5842381" y="110236"/>
                  </a:cubicBezTo>
                  <a:lnTo>
                    <a:pt x="5828411" y="110236"/>
                  </a:lnTo>
                  <a:lnTo>
                    <a:pt x="5842381" y="110236"/>
                  </a:lnTo>
                  <a:lnTo>
                    <a:pt x="5842381" y="3004947"/>
                  </a:lnTo>
                  <a:lnTo>
                    <a:pt x="5828411" y="3004947"/>
                  </a:lnTo>
                  <a:lnTo>
                    <a:pt x="5842381" y="3004947"/>
                  </a:lnTo>
                  <a:cubicBezTo>
                    <a:pt x="5842381" y="3065907"/>
                    <a:pt x="5792851" y="3115183"/>
                    <a:pt x="5731764" y="3115183"/>
                  </a:cubicBezTo>
                  <a:lnTo>
                    <a:pt x="5731764" y="3101213"/>
                  </a:lnTo>
                  <a:lnTo>
                    <a:pt x="5731764" y="3115183"/>
                  </a:lnTo>
                  <a:lnTo>
                    <a:pt x="110617" y="3115183"/>
                  </a:lnTo>
                  <a:lnTo>
                    <a:pt x="110617" y="3101213"/>
                  </a:lnTo>
                  <a:lnTo>
                    <a:pt x="110617" y="3115183"/>
                  </a:lnTo>
                  <a:cubicBezTo>
                    <a:pt x="49530" y="3115183"/>
                    <a:pt x="0" y="3065907"/>
                    <a:pt x="0" y="3004947"/>
                  </a:cubicBezTo>
                  <a:lnTo>
                    <a:pt x="0" y="110236"/>
                  </a:lnTo>
                  <a:lnTo>
                    <a:pt x="13970" y="110236"/>
                  </a:lnTo>
                  <a:lnTo>
                    <a:pt x="0" y="110236"/>
                  </a:lnTo>
                  <a:moveTo>
                    <a:pt x="28067" y="110236"/>
                  </a:moveTo>
                  <a:lnTo>
                    <a:pt x="28067" y="3004947"/>
                  </a:lnTo>
                  <a:lnTo>
                    <a:pt x="13970" y="3004947"/>
                  </a:lnTo>
                  <a:lnTo>
                    <a:pt x="27940" y="3004947"/>
                  </a:lnTo>
                  <a:cubicBezTo>
                    <a:pt x="27940" y="3050286"/>
                    <a:pt x="64897" y="3087116"/>
                    <a:pt x="110617" y="3087116"/>
                  </a:cubicBezTo>
                  <a:lnTo>
                    <a:pt x="5731764" y="3087116"/>
                  </a:lnTo>
                  <a:cubicBezTo>
                    <a:pt x="5777484" y="3087116"/>
                    <a:pt x="5814441" y="3050286"/>
                    <a:pt x="5814441" y="3004947"/>
                  </a:cubicBezTo>
                  <a:lnTo>
                    <a:pt x="5814441" y="110236"/>
                  </a:lnTo>
                  <a:cubicBezTo>
                    <a:pt x="5814441" y="64897"/>
                    <a:pt x="5777484" y="28067"/>
                    <a:pt x="5731764" y="28067"/>
                  </a:cubicBezTo>
                  <a:lnTo>
                    <a:pt x="110617" y="28067"/>
                  </a:lnTo>
                  <a:lnTo>
                    <a:pt x="110617" y="13970"/>
                  </a:lnTo>
                  <a:lnTo>
                    <a:pt x="110617" y="27940"/>
                  </a:lnTo>
                  <a:cubicBezTo>
                    <a:pt x="64897" y="27940"/>
                    <a:pt x="27940" y="64770"/>
                    <a:pt x="27940" y="110109"/>
                  </a:cubicBezTo>
                  <a:close/>
                </a:path>
              </a:pathLst>
            </a:custGeom>
            <a:solidFill>
              <a:srgbClr val="002A80"/>
            </a:solidFill>
          </p:spPr>
        </p:sp>
      </p:grpSp>
      <p:sp>
        <p:nvSpPr>
          <p:cNvPr name="TextBox 11" id="11"/>
          <p:cNvSpPr txBox="true"/>
          <p:nvPr/>
        </p:nvSpPr>
        <p:spPr>
          <a:xfrm rot="0">
            <a:off x="3538745" y="2483791"/>
            <a:ext cx="2842591" cy="407512"/>
          </a:xfrm>
          <a:prstGeom prst="rect">
            <a:avLst/>
          </a:prstGeom>
        </p:spPr>
        <p:txBody>
          <a:bodyPr anchor="t" rtlCol="false" tIns="0" lIns="0" bIns="0" rIns="0">
            <a:spAutoFit/>
          </a:bodyPr>
          <a:lstStyle/>
          <a:p>
            <a:pPr algn="l">
              <a:lnSpc>
                <a:spcPts val="2852"/>
              </a:lnSpc>
            </a:pPr>
            <a:r>
              <a:rPr lang="en-US" sz="2189" b="true">
                <a:solidFill>
                  <a:srgbClr val="EBEDF0"/>
                </a:solidFill>
                <a:latin typeface="Arimo Bold"/>
                <a:ea typeface="Arimo Bold"/>
                <a:cs typeface="Arimo Bold"/>
                <a:sym typeface="Arimo Bold"/>
              </a:rPr>
              <a:t>Merge Sort</a:t>
            </a:r>
          </a:p>
        </p:txBody>
      </p:sp>
      <p:sp>
        <p:nvSpPr>
          <p:cNvPr name="TextBox 12" id="12"/>
          <p:cNvSpPr txBox="true"/>
          <p:nvPr/>
        </p:nvSpPr>
        <p:spPr>
          <a:xfrm rot="0">
            <a:off x="3538745" y="2989336"/>
            <a:ext cx="5261372" cy="598646"/>
          </a:xfrm>
          <a:prstGeom prst="rect">
            <a:avLst/>
          </a:prstGeom>
        </p:spPr>
        <p:txBody>
          <a:bodyPr anchor="t" rtlCol="false" tIns="0" lIns="0" bIns="0" rIns="0">
            <a:spAutoFit/>
          </a:bodyPr>
          <a:lstStyle/>
          <a:p>
            <a:pPr algn="l">
              <a:lnSpc>
                <a:spcPts val="2189"/>
              </a:lnSpc>
            </a:pPr>
            <a:r>
              <a:rPr lang="en-US" sz="1724" b="true">
                <a:solidFill>
                  <a:srgbClr val="EBEDF0"/>
                </a:solidFill>
                <a:latin typeface="Arimo Bold"/>
                <a:ea typeface="Arimo Bold"/>
                <a:cs typeface="Arimo Bold"/>
                <a:sym typeface="Arimo Bold"/>
              </a:rPr>
              <a:t>Strategy:</a:t>
            </a:r>
            <a:r>
              <a:rPr lang="en-US" sz="1724">
                <a:solidFill>
                  <a:srgbClr val="EBEDF0"/>
                </a:solidFill>
                <a:latin typeface="Arimo"/>
                <a:ea typeface="Arimo"/>
                <a:cs typeface="Arimo"/>
                <a:sym typeface="Arimo"/>
              </a:rPr>
              <a:t> Divide array into halves, recursively sort each half, then merge sorted halves.</a:t>
            </a:r>
          </a:p>
        </p:txBody>
      </p:sp>
      <p:sp>
        <p:nvSpPr>
          <p:cNvPr name="TextBox 13" id="13"/>
          <p:cNvSpPr txBox="true"/>
          <p:nvPr/>
        </p:nvSpPr>
        <p:spPr>
          <a:xfrm rot="0">
            <a:off x="3538745" y="3686015"/>
            <a:ext cx="5261372" cy="1168667"/>
          </a:xfrm>
          <a:prstGeom prst="rect">
            <a:avLst/>
          </a:prstGeom>
        </p:spPr>
        <p:txBody>
          <a:bodyPr anchor="t" rtlCol="false" tIns="0" lIns="0" bIns="0" rIns="0">
            <a:spAutoFit/>
          </a:bodyPr>
          <a:lstStyle/>
          <a:p>
            <a:pPr algn="l" marL="208639" indent="-104319" lvl="1">
              <a:lnSpc>
                <a:spcPts val="2189"/>
              </a:lnSpc>
              <a:buFont typeface="Arial"/>
              <a:buChar char="•"/>
            </a:pPr>
            <a:r>
              <a:rPr lang="en-US" sz="1724">
                <a:solidFill>
                  <a:srgbClr val="EBEDF0"/>
                </a:solidFill>
                <a:latin typeface="Arimo"/>
                <a:ea typeface="Arimo"/>
                <a:cs typeface="Arimo"/>
                <a:sym typeface="Arimo"/>
              </a:rPr>
              <a:t>Guaranteed O(n log n) in all cases</a:t>
            </a:r>
          </a:p>
          <a:p>
            <a:pPr algn="l" marL="208639" indent="-104319" lvl="1">
              <a:lnSpc>
                <a:spcPts val="2189"/>
              </a:lnSpc>
              <a:buFont typeface="Arial"/>
              <a:buChar char="•"/>
            </a:pPr>
            <a:r>
              <a:rPr lang="en-US" sz="1724">
                <a:solidFill>
                  <a:srgbClr val="EBEDF0"/>
                </a:solidFill>
                <a:latin typeface="Arimo"/>
                <a:ea typeface="Arimo"/>
                <a:cs typeface="Arimo"/>
                <a:sym typeface="Arimo"/>
              </a:rPr>
              <a:t>Stable sorting</a:t>
            </a:r>
          </a:p>
          <a:p>
            <a:pPr algn="l" marL="208639" indent="-104319" lvl="1">
              <a:lnSpc>
                <a:spcPts val="2189"/>
              </a:lnSpc>
              <a:buFont typeface="Arial"/>
              <a:buChar char="•"/>
            </a:pPr>
            <a:r>
              <a:rPr lang="en-US" sz="1724">
                <a:solidFill>
                  <a:srgbClr val="EBEDF0"/>
                </a:solidFill>
                <a:latin typeface="Arimo"/>
                <a:ea typeface="Arimo"/>
                <a:cs typeface="Arimo"/>
                <a:sym typeface="Arimo"/>
              </a:rPr>
              <a:t>Requires O(n) auxiliary space</a:t>
            </a:r>
          </a:p>
          <a:p>
            <a:pPr algn="l" marL="208639" indent="-104319" lvl="1">
              <a:lnSpc>
                <a:spcPts val="2189"/>
              </a:lnSpc>
              <a:buFont typeface="Arial"/>
              <a:buChar char="•"/>
            </a:pPr>
            <a:r>
              <a:rPr lang="en-US" sz="1724">
                <a:solidFill>
                  <a:srgbClr val="EBEDF0"/>
                </a:solidFill>
                <a:latin typeface="Arimo"/>
                <a:ea typeface="Arimo"/>
                <a:cs typeface="Arimo"/>
                <a:sym typeface="Arimo"/>
              </a:rPr>
              <a:t>Excellent for linked lists</a:t>
            </a:r>
          </a:p>
        </p:txBody>
      </p:sp>
      <p:grpSp>
        <p:nvGrpSpPr>
          <p:cNvPr name="Group 14" id="14"/>
          <p:cNvGrpSpPr/>
          <p:nvPr/>
        </p:nvGrpSpPr>
        <p:grpSpPr>
          <a:xfrm rot="0">
            <a:off x="9252480" y="2252916"/>
            <a:ext cx="5799435" cy="3092290"/>
            <a:chOff x="0" y="0"/>
            <a:chExt cx="5842394" cy="3115196"/>
          </a:xfrm>
        </p:grpSpPr>
        <p:sp>
          <p:nvSpPr>
            <p:cNvPr name="Freeform 15" id="15"/>
            <p:cNvSpPr/>
            <p:nvPr/>
          </p:nvSpPr>
          <p:spPr>
            <a:xfrm flipH="false" flipV="false" rot="0">
              <a:off x="13970" y="13970"/>
              <a:ext cx="5814441" cy="3087243"/>
            </a:xfrm>
            <a:custGeom>
              <a:avLst/>
              <a:gdLst/>
              <a:ahLst/>
              <a:cxnLst/>
              <a:rect r="r" b="b" t="t" l="l"/>
              <a:pathLst>
                <a:path h="3087243" w="5814441">
                  <a:moveTo>
                    <a:pt x="0" y="96266"/>
                  </a:moveTo>
                  <a:cubicBezTo>
                    <a:pt x="0" y="43180"/>
                    <a:pt x="43307" y="0"/>
                    <a:pt x="96647" y="0"/>
                  </a:cubicBezTo>
                  <a:lnTo>
                    <a:pt x="5717794" y="0"/>
                  </a:lnTo>
                  <a:cubicBezTo>
                    <a:pt x="5771134" y="0"/>
                    <a:pt x="5814441" y="43053"/>
                    <a:pt x="5814441" y="96266"/>
                  </a:cubicBezTo>
                  <a:lnTo>
                    <a:pt x="5814441" y="2990977"/>
                  </a:lnTo>
                  <a:cubicBezTo>
                    <a:pt x="5814441" y="3044063"/>
                    <a:pt x="5771134" y="3087243"/>
                    <a:pt x="5717794" y="3087243"/>
                  </a:cubicBezTo>
                  <a:lnTo>
                    <a:pt x="96647" y="3087243"/>
                  </a:lnTo>
                  <a:cubicBezTo>
                    <a:pt x="43307" y="3087243"/>
                    <a:pt x="0" y="3044190"/>
                    <a:pt x="0" y="2990977"/>
                  </a:cubicBezTo>
                  <a:close/>
                </a:path>
              </a:pathLst>
            </a:custGeom>
            <a:solidFill>
              <a:srgbClr val="101620"/>
            </a:solidFill>
          </p:spPr>
        </p:sp>
        <p:sp>
          <p:nvSpPr>
            <p:cNvPr name="Freeform 16" id="16"/>
            <p:cNvSpPr/>
            <p:nvPr/>
          </p:nvSpPr>
          <p:spPr>
            <a:xfrm flipH="false" flipV="false" rot="0">
              <a:off x="0" y="0"/>
              <a:ext cx="5842381" cy="3115183"/>
            </a:xfrm>
            <a:custGeom>
              <a:avLst/>
              <a:gdLst/>
              <a:ahLst/>
              <a:cxnLst/>
              <a:rect r="r" b="b" t="t" l="l"/>
              <a:pathLst>
                <a:path h="3115183" w="5842381">
                  <a:moveTo>
                    <a:pt x="0" y="110236"/>
                  </a:moveTo>
                  <a:cubicBezTo>
                    <a:pt x="0" y="49276"/>
                    <a:pt x="49530" y="0"/>
                    <a:pt x="110617" y="0"/>
                  </a:cubicBezTo>
                  <a:lnTo>
                    <a:pt x="5731764" y="0"/>
                  </a:lnTo>
                  <a:lnTo>
                    <a:pt x="5731764" y="13970"/>
                  </a:lnTo>
                  <a:lnTo>
                    <a:pt x="5731764" y="0"/>
                  </a:lnTo>
                  <a:cubicBezTo>
                    <a:pt x="5792851" y="0"/>
                    <a:pt x="5842381" y="49276"/>
                    <a:pt x="5842381" y="110236"/>
                  </a:cubicBezTo>
                  <a:lnTo>
                    <a:pt x="5828411" y="110236"/>
                  </a:lnTo>
                  <a:lnTo>
                    <a:pt x="5842381" y="110236"/>
                  </a:lnTo>
                  <a:lnTo>
                    <a:pt x="5842381" y="3004947"/>
                  </a:lnTo>
                  <a:lnTo>
                    <a:pt x="5828411" y="3004947"/>
                  </a:lnTo>
                  <a:lnTo>
                    <a:pt x="5842381" y="3004947"/>
                  </a:lnTo>
                  <a:cubicBezTo>
                    <a:pt x="5842381" y="3065907"/>
                    <a:pt x="5792851" y="3115183"/>
                    <a:pt x="5731764" y="3115183"/>
                  </a:cubicBezTo>
                  <a:lnTo>
                    <a:pt x="5731764" y="3101213"/>
                  </a:lnTo>
                  <a:lnTo>
                    <a:pt x="5731764" y="3115183"/>
                  </a:lnTo>
                  <a:lnTo>
                    <a:pt x="110617" y="3115183"/>
                  </a:lnTo>
                  <a:lnTo>
                    <a:pt x="110617" y="3101213"/>
                  </a:lnTo>
                  <a:lnTo>
                    <a:pt x="110617" y="3115183"/>
                  </a:lnTo>
                  <a:cubicBezTo>
                    <a:pt x="49530" y="3115183"/>
                    <a:pt x="0" y="3065907"/>
                    <a:pt x="0" y="3004947"/>
                  </a:cubicBezTo>
                  <a:lnTo>
                    <a:pt x="0" y="110236"/>
                  </a:lnTo>
                  <a:lnTo>
                    <a:pt x="13970" y="110236"/>
                  </a:lnTo>
                  <a:lnTo>
                    <a:pt x="0" y="110236"/>
                  </a:lnTo>
                  <a:moveTo>
                    <a:pt x="28067" y="110236"/>
                  </a:moveTo>
                  <a:lnTo>
                    <a:pt x="28067" y="3004947"/>
                  </a:lnTo>
                  <a:lnTo>
                    <a:pt x="13970" y="3004947"/>
                  </a:lnTo>
                  <a:lnTo>
                    <a:pt x="27940" y="3004947"/>
                  </a:lnTo>
                  <a:cubicBezTo>
                    <a:pt x="27940" y="3050286"/>
                    <a:pt x="64897" y="3087116"/>
                    <a:pt x="110617" y="3087116"/>
                  </a:cubicBezTo>
                  <a:lnTo>
                    <a:pt x="5731764" y="3087116"/>
                  </a:lnTo>
                  <a:cubicBezTo>
                    <a:pt x="5777484" y="3087116"/>
                    <a:pt x="5814441" y="3050286"/>
                    <a:pt x="5814441" y="3004947"/>
                  </a:cubicBezTo>
                  <a:lnTo>
                    <a:pt x="5814441" y="110236"/>
                  </a:lnTo>
                  <a:cubicBezTo>
                    <a:pt x="5814441" y="64897"/>
                    <a:pt x="5777484" y="28067"/>
                    <a:pt x="5731764" y="28067"/>
                  </a:cubicBezTo>
                  <a:lnTo>
                    <a:pt x="110617" y="28067"/>
                  </a:lnTo>
                  <a:lnTo>
                    <a:pt x="110617" y="13970"/>
                  </a:lnTo>
                  <a:lnTo>
                    <a:pt x="110617" y="27940"/>
                  </a:lnTo>
                  <a:cubicBezTo>
                    <a:pt x="64897" y="27940"/>
                    <a:pt x="27940" y="64770"/>
                    <a:pt x="27940" y="110109"/>
                  </a:cubicBezTo>
                  <a:close/>
                </a:path>
              </a:pathLst>
            </a:custGeom>
            <a:solidFill>
              <a:srgbClr val="002A80"/>
            </a:solidFill>
          </p:spPr>
        </p:sp>
      </p:grpSp>
      <p:sp>
        <p:nvSpPr>
          <p:cNvPr name="TextBox 17" id="17"/>
          <p:cNvSpPr txBox="true"/>
          <p:nvPr/>
        </p:nvSpPr>
        <p:spPr>
          <a:xfrm rot="0">
            <a:off x="9521505" y="2483791"/>
            <a:ext cx="2842591" cy="407512"/>
          </a:xfrm>
          <a:prstGeom prst="rect">
            <a:avLst/>
          </a:prstGeom>
        </p:spPr>
        <p:txBody>
          <a:bodyPr anchor="t" rtlCol="false" tIns="0" lIns="0" bIns="0" rIns="0">
            <a:spAutoFit/>
          </a:bodyPr>
          <a:lstStyle/>
          <a:p>
            <a:pPr algn="l">
              <a:lnSpc>
                <a:spcPts val="2852"/>
              </a:lnSpc>
            </a:pPr>
            <a:r>
              <a:rPr lang="en-US" sz="2189" b="true">
                <a:solidFill>
                  <a:srgbClr val="EBEDF0"/>
                </a:solidFill>
                <a:latin typeface="Arimo Bold"/>
                <a:ea typeface="Arimo Bold"/>
                <a:cs typeface="Arimo Bold"/>
                <a:sym typeface="Arimo Bold"/>
              </a:rPr>
              <a:t>Quick Sort</a:t>
            </a:r>
          </a:p>
        </p:txBody>
      </p:sp>
      <p:sp>
        <p:nvSpPr>
          <p:cNvPr name="TextBox 18" id="18"/>
          <p:cNvSpPr txBox="true"/>
          <p:nvPr/>
        </p:nvSpPr>
        <p:spPr>
          <a:xfrm rot="0">
            <a:off x="9521505" y="2989336"/>
            <a:ext cx="5261372" cy="598646"/>
          </a:xfrm>
          <a:prstGeom prst="rect">
            <a:avLst/>
          </a:prstGeom>
        </p:spPr>
        <p:txBody>
          <a:bodyPr anchor="t" rtlCol="false" tIns="0" lIns="0" bIns="0" rIns="0">
            <a:spAutoFit/>
          </a:bodyPr>
          <a:lstStyle/>
          <a:p>
            <a:pPr algn="l">
              <a:lnSpc>
                <a:spcPts val="2189"/>
              </a:lnSpc>
            </a:pPr>
            <a:r>
              <a:rPr lang="en-US" sz="1724" b="true">
                <a:solidFill>
                  <a:srgbClr val="EBEDF0"/>
                </a:solidFill>
                <a:latin typeface="Arimo Bold"/>
                <a:ea typeface="Arimo Bold"/>
                <a:cs typeface="Arimo Bold"/>
                <a:sym typeface="Arimo Bold"/>
              </a:rPr>
              <a:t>Strategy:</a:t>
            </a:r>
            <a:r>
              <a:rPr lang="en-US" sz="1724">
                <a:solidFill>
                  <a:srgbClr val="EBEDF0"/>
                </a:solidFill>
                <a:latin typeface="Arimo"/>
                <a:ea typeface="Arimo"/>
                <a:cs typeface="Arimo"/>
                <a:sym typeface="Arimo"/>
              </a:rPr>
              <a:t> Choose pivot element, partition array around pivot, recursively sort partitions.</a:t>
            </a:r>
          </a:p>
        </p:txBody>
      </p:sp>
      <p:sp>
        <p:nvSpPr>
          <p:cNvPr name="TextBox 19" id="19"/>
          <p:cNvSpPr txBox="true"/>
          <p:nvPr/>
        </p:nvSpPr>
        <p:spPr>
          <a:xfrm rot="0">
            <a:off x="9521505" y="3686015"/>
            <a:ext cx="5261372" cy="1168667"/>
          </a:xfrm>
          <a:prstGeom prst="rect">
            <a:avLst/>
          </a:prstGeom>
        </p:spPr>
        <p:txBody>
          <a:bodyPr anchor="t" rtlCol="false" tIns="0" lIns="0" bIns="0" rIns="0">
            <a:spAutoFit/>
          </a:bodyPr>
          <a:lstStyle/>
          <a:p>
            <a:pPr algn="l" marL="208639" indent="-104319" lvl="1">
              <a:lnSpc>
                <a:spcPts val="2189"/>
              </a:lnSpc>
              <a:buFont typeface="Arial"/>
              <a:buChar char="•"/>
            </a:pPr>
            <a:r>
              <a:rPr lang="en-US" sz="1724">
                <a:solidFill>
                  <a:srgbClr val="EBEDF0"/>
                </a:solidFill>
                <a:latin typeface="Arimo"/>
                <a:ea typeface="Arimo"/>
                <a:cs typeface="Arimo"/>
                <a:sym typeface="Arimo"/>
              </a:rPr>
              <a:t>Fastest average case O(n log n)</a:t>
            </a:r>
          </a:p>
          <a:p>
            <a:pPr algn="l" marL="208639" indent="-104319" lvl="1">
              <a:lnSpc>
                <a:spcPts val="2189"/>
              </a:lnSpc>
              <a:buFont typeface="Arial"/>
              <a:buChar char="•"/>
            </a:pPr>
            <a:r>
              <a:rPr lang="en-US" sz="1724">
                <a:solidFill>
                  <a:srgbClr val="EBEDF0"/>
                </a:solidFill>
                <a:latin typeface="Arimo"/>
                <a:ea typeface="Arimo"/>
                <a:cs typeface="Arimo"/>
                <a:sym typeface="Arimo"/>
              </a:rPr>
              <a:t>In-place sorting O(log n) space</a:t>
            </a:r>
          </a:p>
          <a:p>
            <a:pPr algn="l" marL="208639" indent="-104319" lvl="1">
              <a:lnSpc>
                <a:spcPts val="2189"/>
              </a:lnSpc>
              <a:buFont typeface="Arial"/>
              <a:buChar char="•"/>
            </a:pPr>
            <a:r>
              <a:rPr lang="en-US" sz="1724">
                <a:solidFill>
                  <a:srgbClr val="EBEDF0"/>
                </a:solidFill>
                <a:latin typeface="Arimo"/>
                <a:ea typeface="Arimo"/>
                <a:cs typeface="Arimo"/>
                <a:sym typeface="Arimo"/>
              </a:rPr>
              <a:t>Worst case O(n²) with bad pivot</a:t>
            </a:r>
          </a:p>
          <a:p>
            <a:pPr algn="l" marL="208639" indent="-104319" lvl="1">
              <a:lnSpc>
                <a:spcPts val="2189"/>
              </a:lnSpc>
              <a:buFont typeface="Arial"/>
              <a:buChar char="•"/>
            </a:pPr>
            <a:r>
              <a:rPr lang="en-US" sz="1724">
                <a:solidFill>
                  <a:srgbClr val="EBEDF0"/>
                </a:solidFill>
                <a:latin typeface="Arimo"/>
                <a:ea typeface="Arimo"/>
                <a:cs typeface="Arimo"/>
                <a:sym typeface="Arimo"/>
              </a:rPr>
              <a:t>Cache-efficient</a:t>
            </a:r>
          </a:p>
        </p:txBody>
      </p:sp>
      <p:sp>
        <p:nvSpPr>
          <p:cNvPr name="TextBox 20" id="20"/>
          <p:cNvSpPr txBox="true"/>
          <p:nvPr/>
        </p:nvSpPr>
        <p:spPr>
          <a:xfrm rot="0">
            <a:off x="3283612" y="5166719"/>
            <a:ext cx="2842591" cy="407512"/>
          </a:xfrm>
          <a:prstGeom prst="rect">
            <a:avLst/>
          </a:prstGeom>
        </p:spPr>
        <p:txBody>
          <a:bodyPr anchor="t" rtlCol="false" tIns="0" lIns="0" bIns="0" rIns="0">
            <a:spAutoFit/>
          </a:bodyPr>
          <a:lstStyle/>
          <a:p>
            <a:pPr algn="l">
              <a:lnSpc>
                <a:spcPts val="2852"/>
              </a:lnSpc>
            </a:pPr>
            <a:r>
              <a:rPr lang="en-US" sz="2189" b="true">
                <a:solidFill>
                  <a:srgbClr val="F2F5FA"/>
                </a:solidFill>
                <a:latin typeface="Arimo Bold"/>
                <a:ea typeface="Arimo Bold"/>
                <a:cs typeface="Arimo Bold"/>
                <a:sym typeface="Arimo Bold"/>
              </a:rPr>
              <a:t>Heap Sort</a:t>
            </a:r>
          </a:p>
        </p:txBody>
      </p:sp>
      <p:grpSp>
        <p:nvGrpSpPr>
          <p:cNvPr name="Group 21" id="21"/>
          <p:cNvGrpSpPr/>
          <p:nvPr/>
        </p:nvGrpSpPr>
        <p:grpSpPr>
          <a:xfrm rot="0">
            <a:off x="3283612" y="5890858"/>
            <a:ext cx="3918061" cy="909404"/>
            <a:chOff x="0" y="0"/>
            <a:chExt cx="3947084" cy="916140"/>
          </a:xfrm>
        </p:grpSpPr>
        <p:sp>
          <p:nvSpPr>
            <p:cNvPr name="Freeform 22" id="22" descr="preencoded.png"/>
            <p:cNvSpPr/>
            <p:nvPr/>
          </p:nvSpPr>
          <p:spPr>
            <a:xfrm flipH="false" flipV="false" rot="0">
              <a:off x="0" y="0"/>
              <a:ext cx="3947033" cy="916178"/>
            </a:xfrm>
            <a:custGeom>
              <a:avLst/>
              <a:gdLst/>
              <a:ahLst/>
              <a:cxnLst/>
              <a:rect r="r" b="b" t="t" l="l"/>
              <a:pathLst>
                <a:path h="916178" w="3947033">
                  <a:moveTo>
                    <a:pt x="0" y="0"/>
                  </a:moveTo>
                  <a:lnTo>
                    <a:pt x="3947033" y="0"/>
                  </a:lnTo>
                  <a:lnTo>
                    <a:pt x="3947033" y="916178"/>
                  </a:lnTo>
                  <a:lnTo>
                    <a:pt x="0" y="916178"/>
                  </a:lnTo>
                  <a:lnTo>
                    <a:pt x="0" y="0"/>
                  </a:lnTo>
                  <a:close/>
                </a:path>
              </a:pathLst>
            </a:custGeom>
            <a:blipFill>
              <a:blip r:embed="rId4"/>
              <a:stretch>
                <a:fillRect l="0" t="-36" r="-1" b="-30"/>
              </a:stretch>
            </a:blipFill>
          </p:spPr>
        </p:sp>
      </p:grpSp>
      <p:sp>
        <p:nvSpPr>
          <p:cNvPr name="TextBox 23" id="23"/>
          <p:cNvSpPr txBox="true"/>
          <p:nvPr/>
        </p:nvSpPr>
        <p:spPr>
          <a:xfrm rot="0">
            <a:off x="3510935" y="6973247"/>
            <a:ext cx="2842591" cy="407512"/>
          </a:xfrm>
          <a:prstGeom prst="rect">
            <a:avLst/>
          </a:prstGeom>
        </p:spPr>
        <p:txBody>
          <a:bodyPr anchor="t" rtlCol="false" tIns="0" lIns="0" bIns="0" rIns="0">
            <a:spAutoFit/>
          </a:bodyPr>
          <a:lstStyle/>
          <a:p>
            <a:pPr algn="l">
              <a:lnSpc>
                <a:spcPts val="2852"/>
              </a:lnSpc>
            </a:pPr>
            <a:r>
              <a:rPr lang="en-US" sz="2189" b="true">
                <a:solidFill>
                  <a:srgbClr val="EBEDF0"/>
                </a:solidFill>
                <a:latin typeface="Arimo Bold"/>
                <a:ea typeface="Arimo Bold"/>
                <a:cs typeface="Arimo Bold"/>
                <a:sym typeface="Arimo Bold"/>
              </a:rPr>
              <a:t>Heap Construction</a:t>
            </a:r>
          </a:p>
        </p:txBody>
      </p:sp>
      <p:sp>
        <p:nvSpPr>
          <p:cNvPr name="TextBox 24" id="24"/>
          <p:cNvSpPr txBox="true"/>
          <p:nvPr/>
        </p:nvSpPr>
        <p:spPr>
          <a:xfrm rot="0">
            <a:off x="3510935" y="7478792"/>
            <a:ext cx="3463403" cy="598646"/>
          </a:xfrm>
          <a:prstGeom prst="rect">
            <a:avLst/>
          </a:prstGeom>
        </p:spPr>
        <p:txBody>
          <a:bodyPr anchor="t" rtlCol="false" tIns="0" lIns="0" bIns="0" rIns="0">
            <a:spAutoFit/>
          </a:bodyPr>
          <a:lstStyle/>
          <a:p>
            <a:pPr algn="l">
              <a:lnSpc>
                <a:spcPts val="2189"/>
              </a:lnSpc>
            </a:pPr>
            <a:r>
              <a:rPr lang="en-US" sz="1724">
                <a:solidFill>
                  <a:srgbClr val="EBEDF0"/>
                </a:solidFill>
                <a:latin typeface="Arimo"/>
                <a:ea typeface="Arimo"/>
                <a:cs typeface="Arimo"/>
                <a:sym typeface="Arimo"/>
              </a:rPr>
              <a:t>Build max-heap from input array (O(n))</a:t>
            </a:r>
          </a:p>
        </p:txBody>
      </p:sp>
      <p:grpSp>
        <p:nvGrpSpPr>
          <p:cNvPr name="Group 25" id="25"/>
          <p:cNvGrpSpPr/>
          <p:nvPr/>
        </p:nvGrpSpPr>
        <p:grpSpPr>
          <a:xfrm rot="0">
            <a:off x="7201673" y="5890858"/>
            <a:ext cx="3918162" cy="909404"/>
            <a:chOff x="0" y="0"/>
            <a:chExt cx="3947185" cy="916140"/>
          </a:xfrm>
        </p:grpSpPr>
        <p:sp>
          <p:nvSpPr>
            <p:cNvPr name="Freeform 26" id="26" descr="preencoded.png"/>
            <p:cNvSpPr/>
            <p:nvPr/>
          </p:nvSpPr>
          <p:spPr>
            <a:xfrm flipH="false" flipV="false" rot="0">
              <a:off x="0" y="0"/>
              <a:ext cx="3947160" cy="916178"/>
            </a:xfrm>
            <a:custGeom>
              <a:avLst/>
              <a:gdLst/>
              <a:ahLst/>
              <a:cxnLst/>
              <a:rect r="r" b="b" t="t" l="l"/>
              <a:pathLst>
                <a:path h="916178" w="3947160">
                  <a:moveTo>
                    <a:pt x="0" y="0"/>
                  </a:moveTo>
                  <a:lnTo>
                    <a:pt x="3947160" y="0"/>
                  </a:lnTo>
                  <a:lnTo>
                    <a:pt x="3947160" y="916178"/>
                  </a:lnTo>
                  <a:lnTo>
                    <a:pt x="0" y="916178"/>
                  </a:lnTo>
                  <a:lnTo>
                    <a:pt x="0" y="0"/>
                  </a:lnTo>
                  <a:close/>
                </a:path>
              </a:pathLst>
            </a:custGeom>
            <a:blipFill>
              <a:blip r:embed="rId5"/>
              <a:stretch>
                <a:fillRect l="0" t="-37" r="0" b="-31"/>
              </a:stretch>
            </a:blipFill>
          </p:spPr>
        </p:sp>
      </p:grpSp>
      <p:sp>
        <p:nvSpPr>
          <p:cNvPr name="TextBox 27" id="27"/>
          <p:cNvSpPr txBox="true"/>
          <p:nvPr/>
        </p:nvSpPr>
        <p:spPr>
          <a:xfrm rot="0">
            <a:off x="7428996" y="6973247"/>
            <a:ext cx="2842591" cy="407512"/>
          </a:xfrm>
          <a:prstGeom prst="rect">
            <a:avLst/>
          </a:prstGeom>
        </p:spPr>
        <p:txBody>
          <a:bodyPr anchor="t" rtlCol="false" tIns="0" lIns="0" bIns="0" rIns="0">
            <a:spAutoFit/>
          </a:bodyPr>
          <a:lstStyle/>
          <a:p>
            <a:pPr algn="l">
              <a:lnSpc>
                <a:spcPts val="2852"/>
              </a:lnSpc>
            </a:pPr>
            <a:r>
              <a:rPr lang="en-US" sz="2189" b="true">
                <a:solidFill>
                  <a:srgbClr val="EBEDF0"/>
                </a:solidFill>
                <a:latin typeface="Arimo Bold"/>
                <a:ea typeface="Arimo Bold"/>
                <a:cs typeface="Arimo Bold"/>
                <a:sym typeface="Arimo Bold"/>
              </a:rPr>
              <a:t>Extraction Phase</a:t>
            </a:r>
          </a:p>
        </p:txBody>
      </p:sp>
      <p:sp>
        <p:nvSpPr>
          <p:cNvPr name="TextBox 28" id="28"/>
          <p:cNvSpPr txBox="true"/>
          <p:nvPr/>
        </p:nvSpPr>
        <p:spPr>
          <a:xfrm rot="0">
            <a:off x="7428996" y="7478792"/>
            <a:ext cx="3463517" cy="598646"/>
          </a:xfrm>
          <a:prstGeom prst="rect">
            <a:avLst/>
          </a:prstGeom>
        </p:spPr>
        <p:txBody>
          <a:bodyPr anchor="t" rtlCol="false" tIns="0" lIns="0" bIns="0" rIns="0">
            <a:spAutoFit/>
          </a:bodyPr>
          <a:lstStyle/>
          <a:p>
            <a:pPr algn="l">
              <a:lnSpc>
                <a:spcPts val="2189"/>
              </a:lnSpc>
            </a:pPr>
            <a:r>
              <a:rPr lang="en-US" sz="1724">
                <a:solidFill>
                  <a:srgbClr val="EBEDF0"/>
                </a:solidFill>
                <a:latin typeface="Arimo"/>
                <a:ea typeface="Arimo"/>
                <a:cs typeface="Arimo"/>
                <a:sym typeface="Arimo"/>
              </a:rPr>
              <a:t>Repeatedly extract maximum element (O(n log n))</a:t>
            </a:r>
          </a:p>
        </p:txBody>
      </p:sp>
      <p:grpSp>
        <p:nvGrpSpPr>
          <p:cNvPr name="Group 29" id="29"/>
          <p:cNvGrpSpPr/>
          <p:nvPr/>
        </p:nvGrpSpPr>
        <p:grpSpPr>
          <a:xfrm rot="0">
            <a:off x="11119835" y="5890858"/>
            <a:ext cx="3918061" cy="909404"/>
            <a:chOff x="0" y="0"/>
            <a:chExt cx="3947084" cy="916140"/>
          </a:xfrm>
        </p:grpSpPr>
        <p:sp>
          <p:nvSpPr>
            <p:cNvPr name="Freeform 30" id="30" descr="preencoded.png"/>
            <p:cNvSpPr/>
            <p:nvPr/>
          </p:nvSpPr>
          <p:spPr>
            <a:xfrm flipH="false" flipV="false" rot="0">
              <a:off x="0" y="0"/>
              <a:ext cx="3947033" cy="916178"/>
            </a:xfrm>
            <a:custGeom>
              <a:avLst/>
              <a:gdLst/>
              <a:ahLst/>
              <a:cxnLst/>
              <a:rect r="r" b="b" t="t" l="l"/>
              <a:pathLst>
                <a:path h="916178" w="3947033">
                  <a:moveTo>
                    <a:pt x="0" y="0"/>
                  </a:moveTo>
                  <a:lnTo>
                    <a:pt x="3947033" y="0"/>
                  </a:lnTo>
                  <a:lnTo>
                    <a:pt x="3947033" y="916178"/>
                  </a:lnTo>
                  <a:lnTo>
                    <a:pt x="0" y="916178"/>
                  </a:lnTo>
                  <a:lnTo>
                    <a:pt x="0" y="0"/>
                  </a:lnTo>
                  <a:close/>
                </a:path>
              </a:pathLst>
            </a:custGeom>
            <a:blipFill>
              <a:blip r:embed="rId6"/>
              <a:stretch>
                <a:fillRect l="0" t="-36" r="-1" b="-30"/>
              </a:stretch>
            </a:blipFill>
          </p:spPr>
        </p:sp>
      </p:grpSp>
      <p:sp>
        <p:nvSpPr>
          <p:cNvPr name="TextBox 31" id="31"/>
          <p:cNvSpPr txBox="true"/>
          <p:nvPr/>
        </p:nvSpPr>
        <p:spPr>
          <a:xfrm rot="0">
            <a:off x="11347158" y="6973247"/>
            <a:ext cx="2842591" cy="407512"/>
          </a:xfrm>
          <a:prstGeom prst="rect">
            <a:avLst/>
          </a:prstGeom>
        </p:spPr>
        <p:txBody>
          <a:bodyPr anchor="t" rtlCol="false" tIns="0" lIns="0" bIns="0" rIns="0">
            <a:spAutoFit/>
          </a:bodyPr>
          <a:lstStyle/>
          <a:p>
            <a:pPr algn="l">
              <a:lnSpc>
                <a:spcPts val="2852"/>
              </a:lnSpc>
            </a:pPr>
            <a:r>
              <a:rPr lang="en-US" sz="2189" b="true">
                <a:solidFill>
                  <a:srgbClr val="EBEDF0"/>
                </a:solidFill>
                <a:latin typeface="Arimo Bold"/>
                <a:ea typeface="Arimo Bold"/>
                <a:cs typeface="Arimo Bold"/>
                <a:sym typeface="Arimo Bold"/>
              </a:rPr>
              <a:t>Result</a:t>
            </a:r>
          </a:p>
        </p:txBody>
      </p:sp>
      <p:sp>
        <p:nvSpPr>
          <p:cNvPr name="TextBox 32" id="32"/>
          <p:cNvSpPr txBox="true"/>
          <p:nvPr/>
        </p:nvSpPr>
        <p:spPr>
          <a:xfrm rot="0">
            <a:off x="11347158" y="7478792"/>
            <a:ext cx="3463403" cy="598646"/>
          </a:xfrm>
          <a:prstGeom prst="rect">
            <a:avLst/>
          </a:prstGeom>
        </p:spPr>
        <p:txBody>
          <a:bodyPr anchor="t" rtlCol="false" tIns="0" lIns="0" bIns="0" rIns="0">
            <a:spAutoFit/>
          </a:bodyPr>
          <a:lstStyle/>
          <a:p>
            <a:pPr algn="l">
              <a:lnSpc>
                <a:spcPts val="2189"/>
              </a:lnSpc>
            </a:pPr>
            <a:r>
              <a:rPr lang="en-US" sz="1724">
                <a:solidFill>
                  <a:srgbClr val="EBEDF0"/>
                </a:solidFill>
                <a:latin typeface="Arimo"/>
                <a:ea typeface="Arimo"/>
                <a:cs typeface="Arimo"/>
                <a:sym typeface="Arimo"/>
              </a:rPr>
              <a:t>Sorted array with O(1) extra space</a:t>
            </a:r>
          </a:p>
        </p:txBody>
      </p:sp>
      <p:sp>
        <p:nvSpPr>
          <p:cNvPr name="TextBox 33" id="33"/>
          <p:cNvSpPr txBox="true"/>
          <p:nvPr/>
        </p:nvSpPr>
        <p:spPr>
          <a:xfrm rot="0">
            <a:off x="3283612" y="8513606"/>
            <a:ext cx="11754398" cy="598646"/>
          </a:xfrm>
          <a:prstGeom prst="rect">
            <a:avLst/>
          </a:prstGeom>
        </p:spPr>
        <p:txBody>
          <a:bodyPr anchor="t" rtlCol="false" tIns="0" lIns="0" bIns="0" rIns="0">
            <a:spAutoFit/>
          </a:bodyPr>
          <a:lstStyle/>
          <a:p>
            <a:pPr algn="l">
              <a:lnSpc>
                <a:spcPts val="2189"/>
              </a:lnSpc>
            </a:pPr>
            <a:r>
              <a:rPr lang="en-US" sz="1724" b="true">
                <a:solidFill>
                  <a:srgbClr val="EBEDF0"/>
                </a:solidFill>
                <a:latin typeface="Arimo Bold"/>
                <a:ea typeface="Arimo Bold"/>
                <a:cs typeface="Arimo Bold"/>
                <a:sym typeface="Arimo Bold"/>
              </a:rPr>
              <a:t>Key Advantage:</a:t>
            </a:r>
            <a:r>
              <a:rPr lang="en-US" sz="1724">
                <a:solidFill>
                  <a:srgbClr val="EBEDF0"/>
                </a:solidFill>
                <a:latin typeface="Arimo"/>
                <a:ea typeface="Arimo"/>
                <a:cs typeface="Arimo"/>
                <a:sym typeface="Arimo"/>
              </a:rPr>
              <a:t> Guaranteed O(n log n) performance with O(1) space overhead, making it ideal for memory-constrained environments.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344767" y="974001"/>
            <a:ext cx="11632101" cy="1658097"/>
          </a:xfrm>
          <a:prstGeom prst="rect">
            <a:avLst/>
          </a:prstGeom>
        </p:spPr>
        <p:txBody>
          <a:bodyPr anchor="t" rtlCol="false" tIns="0" lIns="0" bIns="0" rIns="0">
            <a:spAutoFit/>
          </a:bodyPr>
          <a:lstStyle/>
          <a:p>
            <a:pPr algn="l">
              <a:lnSpc>
                <a:spcPts val="6236"/>
              </a:lnSpc>
            </a:pPr>
            <a:r>
              <a:rPr lang="en-US" sz="4776" b="true">
                <a:solidFill>
                  <a:srgbClr val="F2F5FA"/>
                </a:solidFill>
                <a:latin typeface="Arimo Bold"/>
                <a:ea typeface="Arimo Bold"/>
                <a:cs typeface="Arimo Bold"/>
                <a:sym typeface="Arimo Bold"/>
              </a:rPr>
              <a:t>Performance Comparison: Theoretical vs Practical</a:t>
            </a:r>
          </a:p>
        </p:txBody>
      </p:sp>
      <p:sp>
        <p:nvSpPr>
          <p:cNvPr name="TextBox 7" id="7"/>
          <p:cNvSpPr txBox="true"/>
          <p:nvPr/>
        </p:nvSpPr>
        <p:spPr>
          <a:xfrm rot="0">
            <a:off x="3344767" y="3093139"/>
            <a:ext cx="11632101"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Understanding how theoretical complexity translates to real-world execution characteristics.</a:t>
            </a:r>
          </a:p>
        </p:txBody>
      </p:sp>
      <p:sp>
        <p:nvSpPr>
          <p:cNvPr name="TextBox 8" id="8"/>
          <p:cNvSpPr txBox="true"/>
          <p:nvPr/>
        </p:nvSpPr>
        <p:spPr>
          <a:xfrm rot="0">
            <a:off x="3344767" y="3921992"/>
            <a:ext cx="3468950" cy="435851"/>
          </a:xfrm>
          <a:prstGeom prst="rect">
            <a:avLst/>
          </a:prstGeom>
        </p:spPr>
        <p:txBody>
          <a:bodyPr anchor="t" rtlCol="false" tIns="0" lIns="0" bIns="0" rIns="0">
            <a:spAutoFit/>
          </a:bodyPr>
          <a:lstStyle/>
          <a:p>
            <a:pPr algn="l">
              <a:lnSpc>
                <a:spcPts val="3118"/>
              </a:lnSpc>
            </a:pPr>
            <a:r>
              <a:rPr lang="en-US" sz="2388" b="true">
                <a:solidFill>
                  <a:srgbClr val="F2F5FA"/>
                </a:solidFill>
                <a:latin typeface="Arimo Bold"/>
                <a:ea typeface="Arimo Bold"/>
                <a:cs typeface="Arimo Bold"/>
                <a:sym typeface="Arimo Bold"/>
              </a:rPr>
              <a:t>Theoretical Complexity</a:t>
            </a:r>
          </a:p>
        </p:txBody>
      </p:sp>
      <p:sp>
        <p:nvSpPr>
          <p:cNvPr name="TextBox 9" id="9"/>
          <p:cNvSpPr txBox="true"/>
          <p:nvPr/>
        </p:nvSpPr>
        <p:spPr>
          <a:xfrm rot="0">
            <a:off x="3344767" y="4574025"/>
            <a:ext cx="5517362" cy="98336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Big-O notation describes growth rate as input size increases, abstracting away constants and lower-order terms.</a:t>
            </a:r>
          </a:p>
        </p:txBody>
      </p:sp>
      <p:sp>
        <p:nvSpPr>
          <p:cNvPr name="TextBox 10" id="10"/>
          <p:cNvSpPr txBox="true"/>
          <p:nvPr/>
        </p:nvSpPr>
        <p:spPr>
          <a:xfrm rot="0">
            <a:off x="3344767" y="5749126"/>
            <a:ext cx="5517362" cy="1301667"/>
          </a:xfrm>
          <a:prstGeom prst="rect">
            <a:avLst/>
          </a:prstGeom>
        </p:spPr>
        <p:txBody>
          <a:bodyPr anchor="t" rtlCol="false" tIns="0" lIns="0" bIns="0" rIns="0">
            <a:spAutoFit/>
          </a:bodyPr>
          <a:lstStyle/>
          <a:p>
            <a:pPr algn="l" marL="232712" indent="-116356" lvl="1">
              <a:lnSpc>
                <a:spcPts val="2454"/>
              </a:lnSpc>
              <a:buFont typeface="Arial"/>
              <a:buChar char="•"/>
            </a:pPr>
            <a:r>
              <a:rPr lang="en-US" sz="1923">
                <a:solidFill>
                  <a:srgbClr val="EBEDF0"/>
                </a:solidFill>
                <a:latin typeface="Arimo"/>
                <a:ea typeface="Arimo"/>
                <a:cs typeface="Arimo"/>
                <a:sym typeface="Arimo"/>
              </a:rPr>
              <a:t>Predicts scalability trends</a:t>
            </a:r>
          </a:p>
          <a:p>
            <a:pPr algn="l" marL="232712" indent="-116356" lvl="1">
              <a:lnSpc>
                <a:spcPts val="2454"/>
              </a:lnSpc>
              <a:buFont typeface="Arial"/>
              <a:buChar char="•"/>
            </a:pPr>
            <a:r>
              <a:rPr lang="en-US" sz="1923">
                <a:solidFill>
                  <a:srgbClr val="EBEDF0"/>
                </a:solidFill>
                <a:latin typeface="Arimo"/>
                <a:ea typeface="Arimo"/>
                <a:cs typeface="Arimo"/>
                <a:sym typeface="Arimo"/>
              </a:rPr>
              <a:t>Platform-independent analysis</a:t>
            </a:r>
          </a:p>
          <a:p>
            <a:pPr algn="l" marL="232712" indent="-116356" lvl="1">
              <a:lnSpc>
                <a:spcPts val="2454"/>
              </a:lnSpc>
              <a:buFont typeface="Arial"/>
              <a:buChar char="•"/>
            </a:pPr>
            <a:r>
              <a:rPr lang="en-US" sz="1923">
                <a:solidFill>
                  <a:srgbClr val="EBEDF0"/>
                </a:solidFill>
                <a:latin typeface="Arimo"/>
                <a:ea typeface="Arimo"/>
                <a:cs typeface="Arimo"/>
                <a:sym typeface="Arimo"/>
              </a:rPr>
              <a:t>Asymptotic behaviour only</a:t>
            </a:r>
          </a:p>
          <a:p>
            <a:pPr algn="l" marL="232712" indent="-116356" lvl="1">
              <a:lnSpc>
                <a:spcPts val="2454"/>
              </a:lnSpc>
              <a:buFont typeface="Arial"/>
              <a:buChar char="•"/>
            </a:pPr>
            <a:r>
              <a:rPr lang="en-US" sz="1923">
                <a:solidFill>
                  <a:srgbClr val="EBEDF0"/>
                </a:solidFill>
                <a:latin typeface="Arimo"/>
                <a:ea typeface="Arimo"/>
                <a:cs typeface="Arimo"/>
                <a:sym typeface="Arimo"/>
              </a:rPr>
              <a:t>Doesn't account for constants</a:t>
            </a:r>
          </a:p>
        </p:txBody>
      </p:sp>
      <p:sp>
        <p:nvSpPr>
          <p:cNvPr name="TextBox 11" id="11"/>
          <p:cNvSpPr txBox="true"/>
          <p:nvPr/>
        </p:nvSpPr>
        <p:spPr>
          <a:xfrm rot="0">
            <a:off x="9466439" y="3921992"/>
            <a:ext cx="3061000" cy="435851"/>
          </a:xfrm>
          <a:prstGeom prst="rect">
            <a:avLst/>
          </a:prstGeom>
        </p:spPr>
        <p:txBody>
          <a:bodyPr anchor="t" rtlCol="false" tIns="0" lIns="0" bIns="0" rIns="0">
            <a:spAutoFit/>
          </a:bodyPr>
          <a:lstStyle/>
          <a:p>
            <a:pPr algn="l">
              <a:lnSpc>
                <a:spcPts val="3118"/>
              </a:lnSpc>
            </a:pPr>
            <a:r>
              <a:rPr lang="en-US" sz="2388" b="true">
                <a:solidFill>
                  <a:srgbClr val="F2F5FA"/>
                </a:solidFill>
                <a:latin typeface="Arimo Bold"/>
                <a:ea typeface="Arimo Bold"/>
                <a:cs typeface="Arimo Bold"/>
                <a:sym typeface="Arimo Bold"/>
              </a:rPr>
              <a:t>Empirical Reality</a:t>
            </a:r>
          </a:p>
        </p:txBody>
      </p:sp>
      <p:sp>
        <p:nvSpPr>
          <p:cNvPr name="TextBox 12" id="12"/>
          <p:cNvSpPr txBox="true"/>
          <p:nvPr/>
        </p:nvSpPr>
        <p:spPr>
          <a:xfrm rot="0">
            <a:off x="9466439" y="4574025"/>
            <a:ext cx="5517362" cy="98336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Actual runtime depends on hardware, data distribution, implementation details, and hidden constants.</a:t>
            </a:r>
          </a:p>
        </p:txBody>
      </p:sp>
      <p:sp>
        <p:nvSpPr>
          <p:cNvPr name="TextBox 13" id="13"/>
          <p:cNvSpPr txBox="true"/>
          <p:nvPr/>
        </p:nvSpPr>
        <p:spPr>
          <a:xfrm rot="0">
            <a:off x="9466439" y="5749126"/>
            <a:ext cx="5517362" cy="1301667"/>
          </a:xfrm>
          <a:prstGeom prst="rect">
            <a:avLst/>
          </a:prstGeom>
        </p:spPr>
        <p:txBody>
          <a:bodyPr anchor="t" rtlCol="false" tIns="0" lIns="0" bIns="0" rIns="0">
            <a:spAutoFit/>
          </a:bodyPr>
          <a:lstStyle/>
          <a:p>
            <a:pPr algn="l" marL="232712" indent="-116356" lvl="1">
              <a:lnSpc>
                <a:spcPts val="2454"/>
              </a:lnSpc>
              <a:buFont typeface="Arial"/>
              <a:buChar char="•"/>
            </a:pPr>
            <a:r>
              <a:rPr lang="en-US" sz="1923">
                <a:solidFill>
                  <a:srgbClr val="EBEDF0"/>
                </a:solidFill>
                <a:latin typeface="Arimo"/>
                <a:ea typeface="Arimo"/>
                <a:cs typeface="Arimo"/>
                <a:sym typeface="Arimo"/>
              </a:rPr>
              <a:t>Cache effects matter</a:t>
            </a:r>
          </a:p>
          <a:p>
            <a:pPr algn="l" marL="232712" indent="-116356" lvl="1">
              <a:lnSpc>
                <a:spcPts val="2454"/>
              </a:lnSpc>
              <a:buFont typeface="Arial"/>
              <a:buChar char="•"/>
            </a:pPr>
            <a:r>
              <a:rPr lang="en-US" sz="1923">
                <a:solidFill>
                  <a:srgbClr val="EBEDF0"/>
                </a:solidFill>
                <a:latin typeface="Arimo"/>
                <a:ea typeface="Arimo"/>
                <a:cs typeface="Arimo"/>
                <a:sym typeface="Arimo"/>
              </a:rPr>
              <a:t>Branch prediction impacts speed</a:t>
            </a:r>
          </a:p>
          <a:p>
            <a:pPr algn="l" marL="232712" indent="-116356" lvl="1">
              <a:lnSpc>
                <a:spcPts val="2454"/>
              </a:lnSpc>
              <a:buFont typeface="Arial"/>
              <a:buChar char="•"/>
            </a:pPr>
            <a:r>
              <a:rPr lang="en-US" sz="1923">
                <a:solidFill>
                  <a:srgbClr val="EBEDF0"/>
                </a:solidFill>
                <a:latin typeface="Arimo"/>
                <a:ea typeface="Arimo"/>
                <a:cs typeface="Arimo"/>
                <a:sym typeface="Arimo"/>
              </a:rPr>
              <a:t>Data characteristics affect performance</a:t>
            </a:r>
          </a:p>
          <a:p>
            <a:pPr algn="l" marL="232712" indent="-116356" lvl="1">
              <a:lnSpc>
                <a:spcPts val="2454"/>
              </a:lnSpc>
              <a:buFont typeface="Arial"/>
              <a:buChar char="•"/>
            </a:pPr>
            <a:r>
              <a:rPr lang="en-US" sz="1923">
                <a:solidFill>
                  <a:srgbClr val="EBEDF0"/>
                </a:solidFill>
                <a:latin typeface="Arimo"/>
                <a:ea typeface="Arimo"/>
                <a:cs typeface="Arimo"/>
                <a:sym typeface="Arimo"/>
              </a:rPr>
              <a:t>Constant factors are significant</a:t>
            </a:r>
          </a:p>
        </p:txBody>
      </p:sp>
      <p:grpSp>
        <p:nvGrpSpPr>
          <p:cNvPr name="Group 14" id="14"/>
          <p:cNvGrpSpPr/>
          <p:nvPr/>
        </p:nvGrpSpPr>
        <p:grpSpPr>
          <a:xfrm rot="0">
            <a:off x="3344767" y="7154848"/>
            <a:ext cx="11632101" cy="1603373"/>
            <a:chOff x="0" y="0"/>
            <a:chExt cx="11718265" cy="1615250"/>
          </a:xfrm>
        </p:grpSpPr>
        <p:sp>
          <p:nvSpPr>
            <p:cNvPr name="Freeform 15" id="15"/>
            <p:cNvSpPr/>
            <p:nvPr/>
          </p:nvSpPr>
          <p:spPr>
            <a:xfrm flipH="false" flipV="false" rot="0">
              <a:off x="0" y="0"/>
              <a:ext cx="11718289" cy="1615313"/>
            </a:xfrm>
            <a:custGeom>
              <a:avLst/>
              <a:gdLst/>
              <a:ahLst/>
              <a:cxnLst/>
              <a:rect r="r" b="b" t="t" l="l"/>
              <a:pathLst>
                <a:path h="1615313" w="11718289">
                  <a:moveTo>
                    <a:pt x="0" y="103632"/>
                  </a:moveTo>
                  <a:cubicBezTo>
                    <a:pt x="0" y="46355"/>
                    <a:pt x="46355" y="0"/>
                    <a:pt x="103632" y="0"/>
                  </a:cubicBezTo>
                  <a:lnTo>
                    <a:pt x="11614658" y="0"/>
                  </a:lnTo>
                  <a:cubicBezTo>
                    <a:pt x="11671935" y="0"/>
                    <a:pt x="11718289" y="46355"/>
                    <a:pt x="11718289" y="103632"/>
                  </a:cubicBezTo>
                  <a:lnTo>
                    <a:pt x="11718289" y="1511681"/>
                  </a:lnTo>
                  <a:cubicBezTo>
                    <a:pt x="11718289" y="1568958"/>
                    <a:pt x="11671935" y="1615313"/>
                    <a:pt x="11614658" y="1615313"/>
                  </a:cubicBezTo>
                  <a:lnTo>
                    <a:pt x="103632" y="1615313"/>
                  </a:lnTo>
                  <a:cubicBezTo>
                    <a:pt x="46355" y="1615313"/>
                    <a:pt x="0" y="1568958"/>
                    <a:pt x="0" y="1511681"/>
                  </a:cubicBezTo>
                  <a:close/>
                </a:path>
              </a:pathLst>
            </a:custGeom>
            <a:solidFill>
              <a:srgbClr val="00194D"/>
            </a:solidFill>
          </p:spPr>
        </p:sp>
      </p:grpSp>
      <p:grpSp>
        <p:nvGrpSpPr>
          <p:cNvPr name="Group 16" id="16"/>
          <p:cNvGrpSpPr/>
          <p:nvPr/>
        </p:nvGrpSpPr>
        <p:grpSpPr>
          <a:xfrm rot="0">
            <a:off x="3589575" y="7489730"/>
            <a:ext cx="306063" cy="244745"/>
            <a:chOff x="0" y="0"/>
            <a:chExt cx="308331" cy="246558"/>
          </a:xfrm>
        </p:grpSpPr>
        <p:sp>
          <p:nvSpPr>
            <p:cNvPr name="Freeform 17" id="17" descr="preencoded.png"/>
            <p:cNvSpPr/>
            <p:nvPr/>
          </p:nvSpPr>
          <p:spPr>
            <a:xfrm flipH="false" flipV="false" rot="0">
              <a:off x="0" y="0"/>
              <a:ext cx="308356" cy="246507"/>
            </a:xfrm>
            <a:custGeom>
              <a:avLst/>
              <a:gdLst/>
              <a:ahLst/>
              <a:cxnLst/>
              <a:rect r="r" b="b" t="t" l="l"/>
              <a:pathLst>
                <a:path h="246507" w="308356">
                  <a:moveTo>
                    <a:pt x="0" y="0"/>
                  </a:moveTo>
                  <a:lnTo>
                    <a:pt x="308356" y="0"/>
                  </a:lnTo>
                  <a:lnTo>
                    <a:pt x="308356" y="246507"/>
                  </a:lnTo>
                  <a:lnTo>
                    <a:pt x="0" y="246507"/>
                  </a:lnTo>
                  <a:lnTo>
                    <a:pt x="0" y="0"/>
                  </a:lnTo>
                  <a:close/>
                </a:path>
              </a:pathLst>
            </a:custGeom>
            <a:blipFill>
              <a:blip r:embed="rId4"/>
              <a:stretch>
                <a:fillRect l="-263" t="0" r="-259" b="-20"/>
              </a:stretch>
            </a:blipFill>
          </p:spPr>
        </p:sp>
      </p:grpSp>
      <p:sp>
        <p:nvSpPr>
          <p:cNvPr name="TextBox 18" id="18"/>
          <p:cNvSpPr txBox="true"/>
          <p:nvPr/>
        </p:nvSpPr>
        <p:spPr>
          <a:xfrm rot="0">
            <a:off x="4140446" y="7432160"/>
            <a:ext cx="10591601" cy="983362"/>
          </a:xfrm>
          <a:prstGeom prst="rect">
            <a:avLst/>
          </a:prstGeom>
        </p:spPr>
        <p:txBody>
          <a:bodyPr anchor="t" rtlCol="false" tIns="0" lIns="0" bIns="0" rIns="0">
            <a:spAutoFit/>
          </a:bodyPr>
          <a:lstStyle/>
          <a:p>
            <a:pPr algn="l">
              <a:lnSpc>
                <a:spcPts val="2454"/>
              </a:lnSpc>
            </a:pPr>
            <a:r>
              <a:rPr lang="en-US" sz="1923" b="true">
                <a:solidFill>
                  <a:srgbClr val="FFFFFF"/>
                </a:solidFill>
                <a:latin typeface="Arimo Bold"/>
                <a:ea typeface="Arimo Bold"/>
                <a:cs typeface="Arimo Bold"/>
                <a:sym typeface="Arimo Bold"/>
              </a:rPr>
              <a:t>Critical Insight:</a:t>
            </a:r>
            <a:r>
              <a:rPr lang="en-US" sz="1923">
                <a:solidFill>
                  <a:srgbClr val="FFFFFF"/>
                </a:solidFill>
                <a:latin typeface="Arimo"/>
                <a:ea typeface="Arimo"/>
                <a:cs typeface="Arimo"/>
                <a:sym typeface="Arimo"/>
              </a:rPr>
              <a:t> Big-O predicts growth trends, not exact speed. Quick Sort often outperforms Merge Sort despite same theoretical complexity due to better cache locality and lower constant factors.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grpSp>
        <p:nvGrpSpPr>
          <p:cNvPr name="Group 6" id="6"/>
          <p:cNvGrpSpPr/>
          <p:nvPr/>
        </p:nvGrpSpPr>
        <p:grpSpPr>
          <a:xfrm rot="0">
            <a:off x="13457241" y="9675995"/>
            <a:ext cx="2285681" cy="545980"/>
            <a:chOff x="0" y="0"/>
            <a:chExt cx="2302612" cy="550024"/>
          </a:xfrm>
        </p:grpSpPr>
        <p:sp>
          <p:nvSpPr>
            <p:cNvPr name="Freeform 7" id="7" descr="preencoded.png">
              <a:hlinkClick r:id="rId4" tooltip="https://gamma.app/?utm_source=made-with-gamma"/>
            </p:cNvPr>
            <p:cNvSpPr/>
            <p:nvPr/>
          </p:nvSpPr>
          <p:spPr>
            <a:xfrm flipH="false" flipV="false" rot="0">
              <a:off x="0" y="0"/>
              <a:ext cx="2302637" cy="550037"/>
            </a:xfrm>
            <a:custGeom>
              <a:avLst/>
              <a:gdLst/>
              <a:ahLst/>
              <a:cxnLst/>
              <a:rect r="r" b="b" t="t" l="l"/>
              <a:pathLst>
                <a:path h="550037" w="2302637">
                  <a:moveTo>
                    <a:pt x="0" y="0"/>
                  </a:moveTo>
                  <a:lnTo>
                    <a:pt x="2302637" y="0"/>
                  </a:lnTo>
                  <a:lnTo>
                    <a:pt x="2302637" y="550037"/>
                  </a:lnTo>
                  <a:lnTo>
                    <a:pt x="0" y="550037"/>
                  </a:lnTo>
                  <a:lnTo>
                    <a:pt x="0" y="0"/>
                  </a:lnTo>
                  <a:close/>
                </a:path>
              </a:pathLst>
            </a:custGeom>
            <a:blipFill>
              <a:blip r:embed="rId5"/>
              <a:stretch>
                <a:fillRect l="0" t="0" r="1" b="2"/>
              </a:stretch>
            </a:blipFill>
          </p:spPr>
        </p:sp>
      </p:grpSp>
      <p:grpSp>
        <p:nvGrpSpPr>
          <p:cNvPr name="Group 8" id="8"/>
          <p:cNvGrpSpPr/>
          <p:nvPr/>
        </p:nvGrpSpPr>
        <p:grpSpPr>
          <a:xfrm rot="0">
            <a:off x="10578847" y="1298"/>
            <a:ext cx="5255069" cy="10310373"/>
            <a:chOff x="0" y="0"/>
            <a:chExt cx="5293995" cy="10386746"/>
          </a:xfrm>
        </p:grpSpPr>
        <p:sp>
          <p:nvSpPr>
            <p:cNvPr name="Freeform 9" id="9" descr="preencoded.png"/>
            <p:cNvSpPr/>
            <p:nvPr/>
          </p:nvSpPr>
          <p:spPr>
            <a:xfrm flipH="false" flipV="false" rot="0">
              <a:off x="0" y="0"/>
              <a:ext cx="5293995" cy="10386695"/>
            </a:xfrm>
            <a:custGeom>
              <a:avLst/>
              <a:gdLst/>
              <a:ahLst/>
              <a:cxnLst/>
              <a:rect r="r" b="b" t="t" l="l"/>
              <a:pathLst>
                <a:path h="10386695" w="5293995">
                  <a:moveTo>
                    <a:pt x="0" y="0"/>
                  </a:moveTo>
                  <a:lnTo>
                    <a:pt x="5293995" y="0"/>
                  </a:lnTo>
                  <a:lnTo>
                    <a:pt x="5293995" y="10386695"/>
                  </a:lnTo>
                  <a:lnTo>
                    <a:pt x="0" y="10386695"/>
                  </a:lnTo>
                  <a:lnTo>
                    <a:pt x="0" y="0"/>
                  </a:lnTo>
                  <a:close/>
                </a:path>
              </a:pathLst>
            </a:custGeom>
            <a:blipFill>
              <a:blip r:embed="rId6"/>
              <a:stretch>
                <a:fillRect l="0" t="-24" r="0" b="-25"/>
              </a:stretch>
            </a:blipFill>
          </p:spPr>
        </p:sp>
      </p:grpSp>
      <p:sp>
        <p:nvSpPr>
          <p:cNvPr name="TextBox 10" id="10"/>
          <p:cNvSpPr txBox="true"/>
          <p:nvPr/>
        </p:nvSpPr>
        <p:spPr>
          <a:xfrm rot="0">
            <a:off x="3008939" y="1651489"/>
            <a:ext cx="5764452" cy="521955"/>
          </a:xfrm>
          <a:prstGeom prst="rect">
            <a:avLst/>
          </a:prstGeom>
        </p:spPr>
        <p:txBody>
          <a:bodyPr anchor="t" rtlCol="false" tIns="0" lIns="0" bIns="0" rIns="0">
            <a:spAutoFit/>
          </a:bodyPr>
          <a:lstStyle/>
          <a:p>
            <a:pPr algn="l">
              <a:lnSpc>
                <a:spcPts val="3781"/>
              </a:lnSpc>
            </a:pPr>
            <a:r>
              <a:rPr lang="en-US" sz="2919" b="true">
                <a:solidFill>
                  <a:srgbClr val="F2F5FA"/>
                </a:solidFill>
                <a:latin typeface="Arimo Bold"/>
                <a:ea typeface="Arimo Bold"/>
                <a:cs typeface="Arimo Bold"/>
                <a:sym typeface="Arimo Bold"/>
              </a:rPr>
              <a:t>Empirical Performance Analysis</a:t>
            </a:r>
          </a:p>
        </p:txBody>
      </p:sp>
      <p:sp>
        <p:nvSpPr>
          <p:cNvPr name="TextBox 11" id="11"/>
          <p:cNvSpPr txBox="true"/>
          <p:nvPr/>
        </p:nvSpPr>
        <p:spPr>
          <a:xfrm rot="0">
            <a:off x="3008939" y="2190550"/>
            <a:ext cx="4424847" cy="260971"/>
          </a:xfrm>
          <a:prstGeom prst="rect">
            <a:avLst/>
          </a:prstGeom>
        </p:spPr>
        <p:txBody>
          <a:bodyPr anchor="t" rtlCol="false" tIns="0" lIns="0" bIns="0" rIns="0">
            <a:spAutoFit/>
          </a:bodyPr>
          <a:lstStyle/>
          <a:p>
            <a:pPr algn="l">
              <a:lnSpc>
                <a:spcPts val="1857"/>
              </a:lnSpc>
            </a:pPr>
            <a:r>
              <a:rPr lang="en-US" sz="1459" b="true">
                <a:solidFill>
                  <a:srgbClr val="F2F5FA"/>
                </a:solidFill>
                <a:latin typeface="Arimo Bold"/>
                <a:ea typeface="Arimo Bold"/>
                <a:cs typeface="Arimo Bold"/>
                <a:sym typeface="Arimo Bold"/>
              </a:rPr>
              <a:t>Experimental Results Across Varying Input Sizes</a:t>
            </a:r>
          </a:p>
        </p:txBody>
      </p:sp>
      <p:sp>
        <p:nvSpPr>
          <p:cNvPr name="TextBox 12" id="12"/>
          <p:cNvSpPr txBox="true"/>
          <p:nvPr/>
        </p:nvSpPr>
        <p:spPr>
          <a:xfrm rot="0">
            <a:off x="3008939" y="2709374"/>
            <a:ext cx="3592873" cy="443718"/>
          </a:xfrm>
          <a:prstGeom prst="rect">
            <a:avLst/>
          </a:prstGeom>
        </p:spPr>
        <p:txBody>
          <a:bodyPr anchor="t" rtlCol="false" tIns="0" lIns="0" bIns="0" rIns="0">
            <a:spAutoFit/>
          </a:bodyPr>
          <a:lstStyle/>
          <a:p>
            <a:pPr algn="ctr">
              <a:lnSpc>
                <a:spcPts val="3847"/>
              </a:lnSpc>
            </a:pPr>
            <a:r>
              <a:rPr lang="en-US" sz="3847" b="true">
                <a:solidFill>
                  <a:srgbClr val="EBEDF0"/>
                </a:solidFill>
                <a:latin typeface="Arimo Bold"/>
                <a:ea typeface="Arimo Bold"/>
                <a:cs typeface="Arimo Bold"/>
                <a:sym typeface="Arimo Bold"/>
              </a:rPr>
              <a:t>n²</a:t>
            </a:r>
          </a:p>
        </p:txBody>
      </p:sp>
      <p:sp>
        <p:nvSpPr>
          <p:cNvPr name="TextBox 13" id="13"/>
          <p:cNvSpPr txBox="true"/>
          <p:nvPr/>
        </p:nvSpPr>
        <p:spPr>
          <a:xfrm rot="0">
            <a:off x="3874459" y="3276295"/>
            <a:ext cx="1861707" cy="260971"/>
          </a:xfrm>
          <a:prstGeom prst="rect">
            <a:avLst/>
          </a:prstGeom>
        </p:spPr>
        <p:txBody>
          <a:bodyPr anchor="t" rtlCol="false" tIns="0" lIns="0" bIns="0" rIns="0">
            <a:spAutoFit/>
          </a:bodyPr>
          <a:lstStyle/>
          <a:p>
            <a:pPr algn="ctr">
              <a:lnSpc>
                <a:spcPts val="1857"/>
              </a:lnSpc>
            </a:pPr>
            <a:r>
              <a:rPr lang="en-US" sz="1459" b="true">
                <a:solidFill>
                  <a:srgbClr val="EBEDF0"/>
                </a:solidFill>
                <a:latin typeface="Arimo Bold"/>
                <a:ea typeface="Arimo Bold"/>
                <a:cs typeface="Arimo Bold"/>
                <a:sym typeface="Arimo Bold"/>
              </a:rPr>
              <a:t>Quadratic Growth</a:t>
            </a:r>
          </a:p>
        </p:txBody>
      </p:sp>
      <p:sp>
        <p:nvSpPr>
          <p:cNvPr name="TextBox 14" id="14"/>
          <p:cNvSpPr txBox="true"/>
          <p:nvPr/>
        </p:nvSpPr>
        <p:spPr>
          <a:xfrm rot="0">
            <a:off x="3008939" y="3601087"/>
            <a:ext cx="3592873" cy="301682"/>
          </a:xfrm>
          <a:prstGeom prst="rect">
            <a:avLst/>
          </a:prstGeom>
        </p:spPr>
        <p:txBody>
          <a:bodyPr anchor="t" rtlCol="false" tIns="0" lIns="0" bIns="0" rIns="0">
            <a:spAutoFit/>
          </a:bodyPr>
          <a:lstStyle/>
          <a:p>
            <a:pPr algn="ctr">
              <a:lnSpc>
                <a:spcPts val="1194"/>
              </a:lnSpc>
            </a:pPr>
            <a:r>
              <a:rPr lang="en-US" sz="1127">
                <a:solidFill>
                  <a:srgbClr val="EBEDF0"/>
                </a:solidFill>
                <a:latin typeface="Arimo"/>
                <a:ea typeface="Arimo"/>
                <a:cs typeface="Arimo"/>
                <a:sym typeface="Arimo"/>
              </a:rPr>
              <a:t>Bubble, Selection, and Insertion Sort show rapid operation count increase</a:t>
            </a:r>
          </a:p>
        </p:txBody>
      </p:sp>
      <p:sp>
        <p:nvSpPr>
          <p:cNvPr name="TextBox 15" id="15"/>
          <p:cNvSpPr txBox="true"/>
          <p:nvPr/>
        </p:nvSpPr>
        <p:spPr>
          <a:xfrm rot="0">
            <a:off x="6714982" y="2709374"/>
            <a:ext cx="3592873" cy="443718"/>
          </a:xfrm>
          <a:prstGeom prst="rect">
            <a:avLst/>
          </a:prstGeom>
        </p:spPr>
        <p:txBody>
          <a:bodyPr anchor="t" rtlCol="false" tIns="0" lIns="0" bIns="0" rIns="0">
            <a:spAutoFit/>
          </a:bodyPr>
          <a:lstStyle/>
          <a:p>
            <a:pPr algn="ctr">
              <a:lnSpc>
                <a:spcPts val="3847"/>
              </a:lnSpc>
            </a:pPr>
            <a:r>
              <a:rPr lang="en-US" sz="3847" b="true">
                <a:solidFill>
                  <a:srgbClr val="EBEDF0"/>
                </a:solidFill>
                <a:latin typeface="Arimo Bold"/>
                <a:ea typeface="Arimo Bold"/>
                <a:cs typeface="Arimo Bold"/>
                <a:sym typeface="Arimo Bold"/>
              </a:rPr>
              <a:t>n log n</a:t>
            </a:r>
          </a:p>
        </p:txBody>
      </p:sp>
      <p:sp>
        <p:nvSpPr>
          <p:cNvPr name="TextBox 16" id="16"/>
          <p:cNvSpPr txBox="true"/>
          <p:nvPr/>
        </p:nvSpPr>
        <p:spPr>
          <a:xfrm rot="0">
            <a:off x="7580515" y="3276295"/>
            <a:ext cx="1861707" cy="260971"/>
          </a:xfrm>
          <a:prstGeom prst="rect">
            <a:avLst/>
          </a:prstGeom>
        </p:spPr>
        <p:txBody>
          <a:bodyPr anchor="t" rtlCol="false" tIns="0" lIns="0" bIns="0" rIns="0">
            <a:spAutoFit/>
          </a:bodyPr>
          <a:lstStyle/>
          <a:p>
            <a:pPr algn="ctr">
              <a:lnSpc>
                <a:spcPts val="1857"/>
              </a:lnSpc>
            </a:pPr>
            <a:r>
              <a:rPr lang="en-US" sz="1459" b="true">
                <a:solidFill>
                  <a:srgbClr val="EBEDF0"/>
                </a:solidFill>
                <a:latin typeface="Arimo Bold"/>
                <a:ea typeface="Arimo Bold"/>
                <a:cs typeface="Arimo Bold"/>
                <a:sym typeface="Arimo Bold"/>
              </a:rPr>
              <a:t>Logarithmic Growth</a:t>
            </a:r>
          </a:p>
        </p:txBody>
      </p:sp>
      <p:sp>
        <p:nvSpPr>
          <p:cNvPr name="TextBox 17" id="17"/>
          <p:cNvSpPr txBox="true"/>
          <p:nvPr/>
        </p:nvSpPr>
        <p:spPr>
          <a:xfrm rot="0">
            <a:off x="6714982" y="3601087"/>
            <a:ext cx="3592873" cy="301682"/>
          </a:xfrm>
          <a:prstGeom prst="rect">
            <a:avLst/>
          </a:prstGeom>
        </p:spPr>
        <p:txBody>
          <a:bodyPr anchor="t" rtlCol="false" tIns="0" lIns="0" bIns="0" rIns="0">
            <a:spAutoFit/>
          </a:bodyPr>
          <a:lstStyle/>
          <a:p>
            <a:pPr algn="ctr">
              <a:lnSpc>
                <a:spcPts val="1194"/>
              </a:lnSpc>
            </a:pPr>
            <a:r>
              <a:rPr lang="en-US" sz="1127">
                <a:solidFill>
                  <a:srgbClr val="EBEDF0"/>
                </a:solidFill>
                <a:latin typeface="Arimo"/>
                <a:ea typeface="Arimo"/>
                <a:cs typeface="Arimo"/>
                <a:sym typeface="Arimo"/>
              </a:rPr>
              <a:t>Merge, Quick, and Heap Sort demonstrate efficient scaling</a:t>
            </a:r>
          </a:p>
        </p:txBody>
      </p:sp>
      <p:sp>
        <p:nvSpPr>
          <p:cNvPr name="TextBox 18" id="18"/>
          <p:cNvSpPr txBox="true"/>
          <p:nvPr/>
        </p:nvSpPr>
        <p:spPr>
          <a:xfrm rot="0">
            <a:off x="4861961" y="4205893"/>
            <a:ext cx="3592873" cy="443718"/>
          </a:xfrm>
          <a:prstGeom prst="rect">
            <a:avLst/>
          </a:prstGeom>
        </p:spPr>
        <p:txBody>
          <a:bodyPr anchor="t" rtlCol="false" tIns="0" lIns="0" bIns="0" rIns="0">
            <a:spAutoFit/>
          </a:bodyPr>
          <a:lstStyle/>
          <a:p>
            <a:pPr algn="ctr">
              <a:lnSpc>
                <a:spcPts val="3847"/>
              </a:lnSpc>
            </a:pPr>
            <a:r>
              <a:rPr lang="en-US" sz="3847" b="true">
                <a:solidFill>
                  <a:srgbClr val="EBEDF0"/>
                </a:solidFill>
                <a:latin typeface="Arimo Bold"/>
                <a:ea typeface="Arimo Bold"/>
                <a:cs typeface="Arimo Bold"/>
                <a:sym typeface="Arimo Bold"/>
              </a:rPr>
              <a:t>O(1)</a:t>
            </a:r>
          </a:p>
        </p:txBody>
      </p:sp>
      <p:sp>
        <p:nvSpPr>
          <p:cNvPr name="TextBox 19" id="19"/>
          <p:cNvSpPr txBox="true"/>
          <p:nvPr/>
        </p:nvSpPr>
        <p:spPr>
          <a:xfrm rot="0">
            <a:off x="5727481" y="4772814"/>
            <a:ext cx="1861707" cy="260971"/>
          </a:xfrm>
          <a:prstGeom prst="rect">
            <a:avLst/>
          </a:prstGeom>
        </p:spPr>
        <p:txBody>
          <a:bodyPr anchor="t" rtlCol="false" tIns="0" lIns="0" bIns="0" rIns="0">
            <a:spAutoFit/>
          </a:bodyPr>
          <a:lstStyle/>
          <a:p>
            <a:pPr algn="ctr">
              <a:lnSpc>
                <a:spcPts val="1857"/>
              </a:lnSpc>
            </a:pPr>
            <a:r>
              <a:rPr lang="en-US" sz="1459" b="true">
                <a:solidFill>
                  <a:srgbClr val="EBEDF0"/>
                </a:solidFill>
                <a:latin typeface="Arimo Bold"/>
                <a:ea typeface="Arimo Bold"/>
                <a:cs typeface="Arimo Bold"/>
                <a:sym typeface="Arimo Bold"/>
              </a:rPr>
              <a:t>Space Efficiency</a:t>
            </a:r>
          </a:p>
        </p:txBody>
      </p:sp>
      <p:sp>
        <p:nvSpPr>
          <p:cNvPr name="TextBox 20" id="20"/>
          <p:cNvSpPr txBox="true"/>
          <p:nvPr/>
        </p:nvSpPr>
        <p:spPr>
          <a:xfrm rot="0">
            <a:off x="4861961" y="5097606"/>
            <a:ext cx="3592873" cy="301682"/>
          </a:xfrm>
          <a:prstGeom prst="rect">
            <a:avLst/>
          </a:prstGeom>
        </p:spPr>
        <p:txBody>
          <a:bodyPr anchor="t" rtlCol="false" tIns="0" lIns="0" bIns="0" rIns="0">
            <a:spAutoFit/>
          </a:bodyPr>
          <a:lstStyle/>
          <a:p>
            <a:pPr algn="ctr">
              <a:lnSpc>
                <a:spcPts val="1194"/>
              </a:lnSpc>
            </a:pPr>
            <a:r>
              <a:rPr lang="en-US" sz="1127">
                <a:solidFill>
                  <a:srgbClr val="EBEDF0"/>
                </a:solidFill>
                <a:latin typeface="Arimo"/>
                <a:ea typeface="Arimo"/>
                <a:cs typeface="Arimo"/>
                <a:sym typeface="Arimo"/>
              </a:rPr>
              <a:t>Selection and Heap Sort use minimal auxiliary memory</a:t>
            </a:r>
          </a:p>
        </p:txBody>
      </p:sp>
      <p:sp>
        <p:nvSpPr>
          <p:cNvPr name="TextBox 21" id="21"/>
          <p:cNvSpPr txBox="true"/>
          <p:nvPr/>
        </p:nvSpPr>
        <p:spPr>
          <a:xfrm rot="0">
            <a:off x="3008939" y="5516075"/>
            <a:ext cx="2789252" cy="260971"/>
          </a:xfrm>
          <a:prstGeom prst="rect">
            <a:avLst/>
          </a:prstGeom>
        </p:spPr>
        <p:txBody>
          <a:bodyPr anchor="t" rtlCol="false" tIns="0" lIns="0" bIns="0" rIns="0">
            <a:spAutoFit/>
          </a:bodyPr>
          <a:lstStyle/>
          <a:p>
            <a:pPr algn="l">
              <a:lnSpc>
                <a:spcPts val="1857"/>
              </a:lnSpc>
            </a:pPr>
            <a:r>
              <a:rPr lang="en-US" sz="1459" b="true">
                <a:solidFill>
                  <a:srgbClr val="F2F5FA"/>
                </a:solidFill>
                <a:latin typeface="Arimo Bold"/>
                <a:ea typeface="Arimo Bold"/>
                <a:cs typeface="Arimo Bold"/>
                <a:sym typeface="Arimo Bold"/>
              </a:rPr>
              <a:t>Key Observations from Testing</a:t>
            </a:r>
          </a:p>
        </p:txBody>
      </p:sp>
      <p:grpSp>
        <p:nvGrpSpPr>
          <p:cNvPr name="Group 22" id="22"/>
          <p:cNvGrpSpPr/>
          <p:nvPr/>
        </p:nvGrpSpPr>
        <p:grpSpPr>
          <a:xfrm rot="0">
            <a:off x="2998501" y="5902469"/>
            <a:ext cx="7319780" cy="967709"/>
            <a:chOff x="0" y="0"/>
            <a:chExt cx="7374001" cy="974877"/>
          </a:xfrm>
        </p:grpSpPr>
        <p:sp>
          <p:nvSpPr>
            <p:cNvPr name="Freeform 23" id="23"/>
            <p:cNvSpPr/>
            <p:nvPr/>
          </p:nvSpPr>
          <p:spPr>
            <a:xfrm flipH="false" flipV="false" rot="0">
              <a:off x="10414" y="10541"/>
              <a:ext cx="7353173" cy="953770"/>
            </a:xfrm>
            <a:custGeom>
              <a:avLst/>
              <a:gdLst/>
              <a:ahLst/>
              <a:cxnLst/>
              <a:rect r="r" b="b" t="t" l="l"/>
              <a:pathLst>
                <a:path h="953770" w="7353173">
                  <a:moveTo>
                    <a:pt x="127" y="62992"/>
                  </a:moveTo>
                  <a:cubicBezTo>
                    <a:pt x="127" y="28194"/>
                    <a:pt x="28829" y="0"/>
                    <a:pt x="64262" y="0"/>
                  </a:cubicBezTo>
                  <a:lnTo>
                    <a:pt x="7288911" y="0"/>
                  </a:lnTo>
                  <a:cubicBezTo>
                    <a:pt x="7324344" y="0"/>
                    <a:pt x="7353173" y="28194"/>
                    <a:pt x="7353173" y="62992"/>
                  </a:cubicBezTo>
                  <a:lnTo>
                    <a:pt x="7353173" y="890778"/>
                  </a:lnTo>
                  <a:cubicBezTo>
                    <a:pt x="7353173" y="925576"/>
                    <a:pt x="7324471" y="953770"/>
                    <a:pt x="7288911" y="953770"/>
                  </a:cubicBezTo>
                  <a:lnTo>
                    <a:pt x="64262" y="953770"/>
                  </a:lnTo>
                  <a:cubicBezTo>
                    <a:pt x="28829" y="953770"/>
                    <a:pt x="0" y="925576"/>
                    <a:pt x="0" y="890778"/>
                  </a:cubicBezTo>
                  <a:close/>
                </a:path>
              </a:pathLst>
            </a:custGeom>
            <a:solidFill>
              <a:srgbClr val="101620">
                <a:alpha val="90196"/>
              </a:srgbClr>
            </a:solidFill>
          </p:spPr>
        </p:sp>
        <p:sp>
          <p:nvSpPr>
            <p:cNvPr name="Freeform 24" id="24"/>
            <p:cNvSpPr/>
            <p:nvPr/>
          </p:nvSpPr>
          <p:spPr>
            <a:xfrm flipH="false" flipV="false" rot="0">
              <a:off x="0" y="0"/>
              <a:ext cx="7374001" cy="974852"/>
            </a:xfrm>
            <a:custGeom>
              <a:avLst/>
              <a:gdLst/>
              <a:ahLst/>
              <a:cxnLst/>
              <a:rect r="r" b="b" t="t" l="l"/>
              <a:pathLst>
                <a:path h="974852" w="7374001">
                  <a:moveTo>
                    <a:pt x="0" y="73533"/>
                  </a:moveTo>
                  <a:cubicBezTo>
                    <a:pt x="0" y="32766"/>
                    <a:pt x="33655" y="0"/>
                    <a:pt x="74676" y="0"/>
                  </a:cubicBezTo>
                  <a:lnTo>
                    <a:pt x="7299325" y="0"/>
                  </a:lnTo>
                  <a:lnTo>
                    <a:pt x="7299325" y="10541"/>
                  </a:lnTo>
                  <a:lnTo>
                    <a:pt x="7299325" y="0"/>
                  </a:lnTo>
                  <a:cubicBezTo>
                    <a:pt x="7340346" y="0"/>
                    <a:pt x="7374001" y="32766"/>
                    <a:pt x="7374001" y="73533"/>
                  </a:cubicBezTo>
                  <a:lnTo>
                    <a:pt x="7363460" y="73533"/>
                  </a:lnTo>
                  <a:lnTo>
                    <a:pt x="7374001" y="73533"/>
                  </a:lnTo>
                  <a:lnTo>
                    <a:pt x="7374001" y="901319"/>
                  </a:lnTo>
                  <a:lnTo>
                    <a:pt x="7363460" y="901319"/>
                  </a:lnTo>
                  <a:lnTo>
                    <a:pt x="7374001" y="901319"/>
                  </a:lnTo>
                  <a:cubicBezTo>
                    <a:pt x="7374001" y="942086"/>
                    <a:pt x="7340346" y="974852"/>
                    <a:pt x="7299325" y="974852"/>
                  </a:cubicBezTo>
                  <a:lnTo>
                    <a:pt x="7299325" y="964311"/>
                  </a:lnTo>
                  <a:lnTo>
                    <a:pt x="7299325" y="974852"/>
                  </a:lnTo>
                  <a:lnTo>
                    <a:pt x="74676" y="974852"/>
                  </a:lnTo>
                  <a:lnTo>
                    <a:pt x="74676" y="964311"/>
                  </a:lnTo>
                  <a:lnTo>
                    <a:pt x="74676" y="974852"/>
                  </a:lnTo>
                  <a:cubicBezTo>
                    <a:pt x="33655" y="974852"/>
                    <a:pt x="0" y="942213"/>
                    <a:pt x="0" y="901319"/>
                  </a:cubicBezTo>
                  <a:lnTo>
                    <a:pt x="0" y="73533"/>
                  </a:lnTo>
                  <a:lnTo>
                    <a:pt x="10541" y="73533"/>
                  </a:lnTo>
                  <a:lnTo>
                    <a:pt x="0" y="73533"/>
                  </a:lnTo>
                  <a:moveTo>
                    <a:pt x="20955" y="73533"/>
                  </a:moveTo>
                  <a:lnTo>
                    <a:pt x="20955" y="901319"/>
                  </a:lnTo>
                  <a:lnTo>
                    <a:pt x="10541" y="901319"/>
                  </a:lnTo>
                  <a:lnTo>
                    <a:pt x="21082" y="901319"/>
                  </a:lnTo>
                  <a:cubicBezTo>
                    <a:pt x="21082" y="930148"/>
                    <a:pt x="44958" y="953770"/>
                    <a:pt x="74803" y="953770"/>
                  </a:cubicBezTo>
                  <a:lnTo>
                    <a:pt x="7299325" y="953770"/>
                  </a:lnTo>
                  <a:cubicBezTo>
                    <a:pt x="7329170" y="953770"/>
                    <a:pt x="7353046" y="930021"/>
                    <a:pt x="7353046" y="901319"/>
                  </a:cubicBezTo>
                  <a:lnTo>
                    <a:pt x="7353046" y="73533"/>
                  </a:lnTo>
                  <a:cubicBezTo>
                    <a:pt x="7353046" y="44704"/>
                    <a:pt x="7329170" y="21082"/>
                    <a:pt x="7299325" y="21082"/>
                  </a:cubicBezTo>
                  <a:lnTo>
                    <a:pt x="74676" y="21082"/>
                  </a:lnTo>
                  <a:lnTo>
                    <a:pt x="74676" y="10541"/>
                  </a:lnTo>
                  <a:lnTo>
                    <a:pt x="74676" y="21082"/>
                  </a:lnTo>
                  <a:cubicBezTo>
                    <a:pt x="44831" y="21082"/>
                    <a:pt x="20955" y="44831"/>
                    <a:pt x="20955" y="73533"/>
                  </a:cubicBezTo>
                  <a:close/>
                </a:path>
              </a:pathLst>
            </a:custGeom>
            <a:solidFill>
              <a:srgbClr val="002A80"/>
            </a:solidFill>
          </p:spPr>
        </p:sp>
      </p:grpSp>
      <p:sp>
        <p:nvSpPr>
          <p:cNvPr name="TextBox 25" id="25"/>
          <p:cNvSpPr txBox="true"/>
          <p:nvPr/>
        </p:nvSpPr>
        <p:spPr>
          <a:xfrm rot="0">
            <a:off x="3178687" y="6063555"/>
            <a:ext cx="2107284" cy="260971"/>
          </a:xfrm>
          <a:prstGeom prst="rect">
            <a:avLst/>
          </a:prstGeom>
        </p:spPr>
        <p:txBody>
          <a:bodyPr anchor="t" rtlCol="false" tIns="0" lIns="0" bIns="0" rIns="0">
            <a:spAutoFit/>
          </a:bodyPr>
          <a:lstStyle/>
          <a:p>
            <a:pPr algn="l">
              <a:lnSpc>
                <a:spcPts val="1857"/>
              </a:lnSpc>
            </a:pPr>
            <a:r>
              <a:rPr lang="en-US" sz="1459" b="true">
                <a:solidFill>
                  <a:srgbClr val="EBEDF0"/>
                </a:solidFill>
                <a:latin typeface="Arimo Bold"/>
                <a:ea typeface="Arimo Bold"/>
                <a:cs typeface="Arimo Bold"/>
                <a:sym typeface="Arimo Bold"/>
              </a:rPr>
              <a:t>Selection Sort Paradox</a:t>
            </a:r>
          </a:p>
        </p:txBody>
      </p:sp>
      <p:sp>
        <p:nvSpPr>
          <p:cNvPr name="TextBox 26" id="26"/>
          <p:cNvSpPr txBox="true"/>
          <p:nvPr/>
        </p:nvSpPr>
        <p:spPr>
          <a:xfrm rot="0">
            <a:off x="3178687" y="6388360"/>
            <a:ext cx="6959408" cy="301682"/>
          </a:xfrm>
          <a:prstGeom prst="rect">
            <a:avLst/>
          </a:prstGeom>
        </p:spPr>
        <p:txBody>
          <a:bodyPr anchor="t" rtlCol="false" tIns="0" lIns="0" bIns="0" rIns="0">
            <a:spAutoFit/>
          </a:bodyPr>
          <a:lstStyle/>
          <a:p>
            <a:pPr algn="l">
              <a:lnSpc>
                <a:spcPts val="1194"/>
              </a:lnSpc>
            </a:pPr>
            <a:r>
              <a:rPr lang="en-US" sz="1127">
                <a:solidFill>
                  <a:srgbClr val="EBEDF0"/>
                </a:solidFill>
                <a:latin typeface="Arimo"/>
                <a:ea typeface="Arimo"/>
                <a:cs typeface="Arimo"/>
                <a:sym typeface="Arimo"/>
              </a:rPr>
              <a:t>Despite poor O(n²) complexity, performs consistently across all input types with fixed comparison count</a:t>
            </a:r>
          </a:p>
        </p:txBody>
      </p:sp>
      <p:grpSp>
        <p:nvGrpSpPr>
          <p:cNvPr name="Group 27" id="27"/>
          <p:cNvGrpSpPr/>
          <p:nvPr/>
        </p:nvGrpSpPr>
        <p:grpSpPr>
          <a:xfrm rot="0">
            <a:off x="2998501" y="6939893"/>
            <a:ext cx="7319780" cy="812118"/>
            <a:chOff x="0" y="0"/>
            <a:chExt cx="7374001" cy="818134"/>
          </a:xfrm>
        </p:grpSpPr>
        <p:sp>
          <p:nvSpPr>
            <p:cNvPr name="Freeform 28" id="28"/>
            <p:cNvSpPr/>
            <p:nvPr/>
          </p:nvSpPr>
          <p:spPr>
            <a:xfrm flipH="false" flipV="false" rot="0">
              <a:off x="10541" y="10541"/>
              <a:ext cx="7352919" cy="797052"/>
            </a:xfrm>
            <a:custGeom>
              <a:avLst/>
              <a:gdLst/>
              <a:ahLst/>
              <a:cxnLst/>
              <a:rect r="r" b="b" t="t" l="l"/>
              <a:pathLst>
                <a:path h="797052" w="7352919">
                  <a:moveTo>
                    <a:pt x="0" y="62992"/>
                  </a:moveTo>
                  <a:cubicBezTo>
                    <a:pt x="0" y="28194"/>
                    <a:pt x="28829" y="0"/>
                    <a:pt x="64516" y="0"/>
                  </a:cubicBezTo>
                  <a:lnTo>
                    <a:pt x="7288403" y="0"/>
                  </a:lnTo>
                  <a:cubicBezTo>
                    <a:pt x="7323962" y="0"/>
                    <a:pt x="7352919" y="28194"/>
                    <a:pt x="7352919" y="62992"/>
                  </a:cubicBezTo>
                  <a:lnTo>
                    <a:pt x="7352919" y="734060"/>
                  </a:lnTo>
                  <a:cubicBezTo>
                    <a:pt x="7352919" y="768858"/>
                    <a:pt x="7324090" y="797052"/>
                    <a:pt x="7288403" y="797052"/>
                  </a:cubicBezTo>
                  <a:lnTo>
                    <a:pt x="64516" y="797052"/>
                  </a:lnTo>
                  <a:cubicBezTo>
                    <a:pt x="28956" y="797052"/>
                    <a:pt x="0" y="768858"/>
                    <a:pt x="0" y="734060"/>
                  </a:cubicBezTo>
                  <a:close/>
                </a:path>
              </a:pathLst>
            </a:custGeom>
            <a:solidFill>
              <a:srgbClr val="101620">
                <a:alpha val="90196"/>
              </a:srgbClr>
            </a:solidFill>
          </p:spPr>
        </p:sp>
        <p:sp>
          <p:nvSpPr>
            <p:cNvPr name="Freeform 29" id="29"/>
            <p:cNvSpPr/>
            <p:nvPr/>
          </p:nvSpPr>
          <p:spPr>
            <a:xfrm flipH="false" flipV="false" rot="0">
              <a:off x="0" y="0"/>
              <a:ext cx="7374000" cy="818134"/>
            </a:xfrm>
            <a:custGeom>
              <a:avLst/>
              <a:gdLst/>
              <a:ahLst/>
              <a:cxnLst/>
              <a:rect r="r" b="b" t="t" l="l"/>
              <a:pathLst>
                <a:path h="818134" w="7374000">
                  <a:moveTo>
                    <a:pt x="0" y="73533"/>
                  </a:moveTo>
                  <a:cubicBezTo>
                    <a:pt x="0" y="32639"/>
                    <a:pt x="33782" y="0"/>
                    <a:pt x="75057" y="0"/>
                  </a:cubicBezTo>
                  <a:lnTo>
                    <a:pt x="7298944" y="0"/>
                  </a:lnTo>
                  <a:lnTo>
                    <a:pt x="7298944" y="10541"/>
                  </a:lnTo>
                  <a:lnTo>
                    <a:pt x="7298944" y="0"/>
                  </a:lnTo>
                  <a:cubicBezTo>
                    <a:pt x="7340092" y="0"/>
                    <a:pt x="7374000" y="32639"/>
                    <a:pt x="7374000" y="73533"/>
                  </a:cubicBezTo>
                  <a:lnTo>
                    <a:pt x="7363460" y="73533"/>
                  </a:lnTo>
                  <a:lnTo>
                    <a:pt x="7374000" y="73533"/>
                  </a:lnTo>
                  <a:lnTo>
                    <a:pt x="7374000" y="744601"/>
                  </a:lnTo>
                  <a:lnTo>
                    <a:pt x="7363460" y="744601"/>
                  </a:lnTo>
                  <a:lnTo>
                    <a:pt x="7374000" y="744601"/>
                  </a:lnTo>
                  <a:cubicBezTo>
                    <a:pt x="7374000" y="785495"/>
                    <a:pt x="7340219" y="818134"/>
                    <a:pt x="7298944" y="818134"/>
                  </a:cubicBezTo>
                  <a:lnTo>
                    <a:pt x="7298944" y="807593"/>
                  </a:lnTo>
                  <a:lnTo>
                    <a:pt x="7298944" y="818134"/>
                  </a:lnTo>
                  <a:lnTo>
                    <a:pt x="75057" y="818134"/>
                  </a:lnTo>
                  <a:lnTo>
                    <a:pt x="75057" y="807593"/>
                  </a:lnTo>
                  <a:lnTo>
                    <a:pt x="75057" y="818134"/>
                  </a:lnTo>
                  <a:cubicBezTo>
                    <a:pt x="33782" y="818134"/>
                    <a:pt x="0" y="785495"/>
                    <a:pt x="0" y="744601"/>
                  </a:cubicBezTo>
                  <a:lnTo>
                    <a:pt x="0" y="73533"/>
                  </a:lnTo>
                  <a:lnTo>
                    <a:pt x="10541" y="73533"/>
                  </a:lnTo>
                  <a:lnTo>
                    <a:pt x="0" y="73533"/>
                  </a:lnTo>
                  <a:moveTo>
                    <a:pt x="20955" y="73533"/>
                  </a:moveTo>
                  <a:lnTo>
                    <a:pt x="20955" y="744601"/>
                  </a:lnTo>
                  <a:lnTo>
                    <a:pt x="10541" y="744601"/>
                  </a:lnTo>
                  <a:lnTo>
                    <a:pt x="21082" y="744601"/>
                  </a:lnTo>
                  <a:cubicBezTo>
                    <a:pt x="21082" y="773430"/>
                    <a:pt x="45085" y="797179"/>
                    <a:pt x="75057" y="797179"/>
                  </a:cubicBezTo>
                  <a:lnTo>
                    <a:pt x="7298944" y="797179"/>
                  </a:lnTo>
                  <a:cubicBezTo>
                    <a:pt x="7329043" y="797179"/>
                    <a:pt x="7352919" y="773430"/>
                    <a:pt x="7352919" y="744601"/>
                  </a:cubicBezTo>
                  <a:lnTo>
                    <a:pt x="7352919" y="73533"/>
                  </a:lnTo>
                  <a:cubicBezTo>
                    <a:pt x="7352919" y="44704"/>
                    <a:pt x="7328915" y="20955"/>
                    <a:pt x="7298944" y="20955"/>
                  </a:cubicBezTo>
                  <a:lnTo>
                    <a:pt x="75057" y="20955"/>
                  </a:lnTo>
                  <a:lnTo>
                    <a:pt x="75057" y="10541"/>
                  </a:lnTo>
                  <a:lnTo>
                    <a:pt x="75057" y="21082"/>
                  </a:lnTo>
                  <a:cubicBezTo>
                    <a:pt x="44958" y="21082"/>
                    <a:pt x="21082" y="44831"/>
                    <a:pt x="21082" y="73660"/>
                  </a:cubicBezTo>
                  <a:close/>
                </a:path>
              </a:pathLst>
            </a:custGeom>
            <a:solidFill>
              <a:srgbClr val="002A80"/>
            </a:solidFill>
          </p:spPr>
        </p:sp>
      </p:grpSp>
      <p:sp>
        <p:nvSpPr>
          <p:cNvPr name="TextBox 30" id="30"/>
          <p:cNvSpPr txBox="true"/>
          <p:nvPr/>
        </p:nvSpPr>
        <p:spPr>
          <a:xfrm rot="0">
            <a:off x="3178687" y="7100979"/>
            <a:ext cx="1945025" cy="260971"/>
          </a:xfrm>
          <a:prstGeom prst="rect">
            <a:avLst/>
          </a:prstGeom>
        </p:spPr>
        <p:txBody>
          <a:bodyPr anchor="t" rtlCol="false" tIns="0" lIns="0" bIns="0" rIns="0">
            <a:spAutoFit/>
          </a:bodyPr>
          <a:lstStyle/>
          <a:p>
            <a:pPr algn="l">
              <a:lnSpc>
                <a:spcPts val="1857"/>
              </a:lnSpc>
            </a:pPr>
            <a:r>
              <a:rPr lang="en-US" sz="1459" b="true">
                <a:solidFill>
                  <a:srgbClr val="EBEDF0"/>
                </a:solidFill>
                <a:latin typeface="Arimo Bold"/>
                <a:ea typeface="Arimo Bold"/>
                <a:cs typeface="Arimo Bold"/>
                <a:sym typeface="Arimo Bold"/>
              </a:rPr>
              <a:t>Merge Sort Overhead</a:t>
            </a:r>
          </a:p>
        </p:txBody>
      </p:sp>
      <p:sp>
        <p:nvSpPr>
          <p:cNvPr name="TextBox 31" id="31"/>
          <p:cNvSpPr txBox="true"/>
          <p:nvPr/>
        </p:nvSpPr>
        <p:spPr>
          <a:xfrm rot="0">
            <a:off x="3178687" y="7425784"/>
            <a:ext cx="6959408" cy="146078"/>
          </a:xfrm>
          <a:prstGeom prst="rect">
            <a:avLst/>
          </a:prstGeom>
        </p:spPr>
        <p:txBody>
          <a:bodyPr anchor="t" rtlCol="false" tIns="0" lIns="0" bIns="0" rIns="0">
            <a:spAutoFit/>
          </a:bodyPr>
          <a:lstStyle/>
          <a:p>
            <a:pPr algn="l">
              <a:lnSpc>
                <a:spcPts val="1194"/>
              </a:lnSpc>
            </a:pPr>
            <a:r>
              <a:rPr lang="en-US" sz="1127">
                <a:solidFill>
                  <a:srgbClr val="EBEDF0"/>
                </a:solidFill>
                <a:latin typeface="Arimo"/>
                <a:ea typeface="Arimo"/>
                <a:cs typeface="Arimo"/>
                <a:sym typeface="Arimo"/>
              </a:rPr>
              <a:t>Uses more write operations due to auxiliary array copying during merge phase</a:t>
            </a:r>
          </a:p>
        </p:txBody>
      </p:sp>
      <p:grpSp>
        <p:nvGrpSpPr>
          <p:cNvPr name="Group 32" id="32"/>
          <p:cNvGrpSpPr/>
          <p:nvPr/>
        </p:nvGrpSpPr>
        <p:grpSpPr>
          <a:xfrm rot="0">
            <a:off x="2998501" y="7821713"/>
            <a:ext cx="7319780" cy="812118"/>
            <a:chOff x="0" y="0"/>
            <a:chExt cx="7374001" cy="818134"/>
          </a:xfrm>
        </p:grpSpPr>
        <p:sp>
          <p:nvSpPr>
            <p:cNvPr name="Freeform 33" id="33"/>
            <p:cNvSpPr/>
            <p:nvPr/>
          </p:nvSpPr>
          <p:spPr>
            <a:xfrm flipH="false" flipV="false" rot="0">
              <a:off x="10541" y="10541"/>
              <a:ext cx="7352919" cy="797052"/>
            </a:xfrm>
            <a:custGeom>
              <a:avLst/>
              <a:gdLst/>
              <a:ahLst/>
              <a:cxnLst/>
              <a:rect r="r" b="b" t="t" l="l"/>
              <a:pathLst>
                <a:path h="797052" w="7352919">
                  <a:moveTo>
                    <a:pt x="0" y="62992"/>
                  </a:moveTo>
                  <a:cubicBezTo>
                    <a:pt x="0" y="28194"/>
                    <a:pt x="28829" y="0"/>
                    <a:pt x="64516" y="0"/>
                  </a:cubicBezTo>
                  <a:lnTo>
                    <a:pt x="7288403" y="0"/>
                  </a:lnTo>
                  <a:cubicBezTo>
                    <a:pt x="7323962" y="0"/>
                    <a:pt x="7352919" y="28194"/>
                    <a:pt x="7352919" y="62992"/>
                  </a:cubicBezTo>
                  <a:lnTo>
                    <a:pt x="7352919" y="734060"/>
                  </a:lnTo>
                  <a:cubicBezTo>
                    <a:pt x="7352919" y="768858"/>
                    <a:pt x="7324090" y="797052"/>
                    <a:pt x="7288403" y="797052"/>
                  </a:cubicBezTo>
                  <a:lnTo>
                    <a:pt x="64516" y="797052"/>
                  </a:lnTo>
                  <a:cubicBezTo>
                    <a:pt x="28956" y="797052"/>
                    <a:pt x="0" y="768858"/>
                    <a:pt x="0" y="734060"/>
                  </a:cubicBezTo>
                  <a:close/>
                </a:path>
              </a:pathLst>
            </a:custGeom>
            <a:solidFill>
              <a:srgbClr val="101620">
                <a:alpha val="90196"/>
              </a:srgbClr>
            </a:solidFill>
          </p:spPr>
        </p:sp>
        <p:sp>
          <p:nvSpPr>
            <p:cNvPr name="Freeform 34" id="34"/>
            <p:cNvSpPr/>
            <p:nvPr/>
          </p:nvSpPr>
          <p:spPr>
            <a:xfrm flipH="false" flipV="false" rot="0">
              <a:off x="0" y="0"/>
              <a:ext cx="7374000" cy="818134"/>
            </a:xfrm>
            <a:custGeom>
              <a:avLst/>
              <a:gdLst/>
              <a:ahLst/>
              <a:cxnLst/>
              <a:rect r="r" b="b" t="t" l="l"/>
              <a:pathLst>
                <a:path h="818134" w="7374000">
                  <a:moveTo>
                    <a:pt x="0" y="73533"/>
                  </a:moveTo>
                  <a:cubicBezTo>
                    <a:pt x="0" y="32639"/>
                    <a:pt x="33782" y="0"/>
                    <a:pt x="75057" y="0"/>
                  </a:cubicBezTo>
                  <a:lnTo>
                    <a:pt x="7298944" y="0"/>
                  </a:lnTo>
                  <a:lnTo>
                    <a:pt x="7298944" y="10541"/>
                  </a:lnTo>
                  <a:lnTo>
                    <a:pt x="7298944" y="0"/>
                  </a:lnTo>
                  <a:cubicBezTo>
                    <a:pt x="7340092" y="0"/>
                    <a:pt x="7374000" y="32639"/>
                    <a:pt x="7374000" y="73533"/>
                  </a:cubicBezTo>
                  <a:lnTo>
                    <a:pt x="7363460" y="73533"/>
                  </a:lnTo>
                  <a:lnTo>
                    <a:pt x="7374000" y="73533"/>
                  </a:lnTo>
                  <a:lnTo>
                    <a:pt x="7374000" y="744601"/>
                  </a:lnTo>
                  <a:lnTo>
                    <a:pt x="7363460" y="744601"/>
                  </a:lnTo>
                  <a:lnTo>
                    <a:pt x="7374000" y="744601"/>
                  </a:lnTo>
                  <a:cubicBezTo>
                    <a:pt x="7374000" y="785495"/>
                    <a:pt x="7340219" y="818134"/>
                    <a:pt x="7298944" y="818134"/>
                  </a:cubicBezTo>
                  <a:lnTo>
                    <a:pt x="7298944" y="807593"/>
                  </a:lnTo>
                  <a:lnTo>
                    <a:pt x="7298944" y="818134"/>
                  </a:lnTo>
                  <a:lnTo>
                    <a:pt x="75057" y="818134"/>
                  </a:lnTo>
                  <a:lnTo>
                    <a:pt x="75057" y="807593"/>
                  </a:lnTo>
                  <a:lnTo>
                    <a:pt x="75057" y="818134"/>
                  </a:lnTo>
                  <a:cubicBezTo>
                    <a:pt x="33782" y="818134"/>
                    <a:pt x="0" y="785495"/>
                    <a:pt x="0" y="744601"/>
                  </a:cubicBezTo>
                  <a:lnTo>
                    <a:pt x="0" y="73533"/>
                  </a:lnTo>
                  <a:lnTo>
                    <a:pt x="10541" y="73533"/>
                  </a:lnTo>
                  <a:lnTo>
                    <a:pt x="0" y="73533"/>
                  </a:lnTo>
                  <a:moveTo>
                    <a:pt x="20955" y="73533"/>
                  </a:moveTo>
                  <a:lnTo>
                    <a:pt x="20955" y="744601"/>
                  </a:lnTo>
                  <a:lnTo>
                    <a:pt x="10541" y="744601"/>
                  </a:lnTo>
                  <a:lnTo>
                    <a:pt x="21082" y="744601"/>
                  </a:lnTo>
                  <a:cubicBezTo>
                    <a:pt x="21082" y="773430"/>
                    <a:pt x="45085" y="797179"/>
                    <a:pt x="75057" y="797179"/>
                  </a:cubicBezTo>
                  <a:lnTo>
                    <a:pt x="7298944" y="797179"/>
                  </a:lnTo>
                  <a:cubicBezTo>
                    <a:pt x="7329043" y="797179"/>
                    <a:pt x="7352919" y="773430"/>
                    <a:pt x="7352919" y="744601"/>
                  </a:cubicBezTo>
                  <a:lnTo>
                    <a:pt x="7352919" y="73533"/>
                  </a:lnTo>
                  <a:cubicBezTo>
                    <a:pt x="7352919" y="44704"/>
                    <a:pt x="7328915" y="20955"/>
                    <a:pt x="7298944" y="20955"/>
                  </a:cubicBezTo>
                  <a:lnTo>
                    <a:pt x="75057" y="20955"/>
                  </a:lnTo>
                  <a:lnTo>
                    <a:pt x="75057" y="10541"/>
                  </a:lnTo>
                  <a:lnTo>
                    <a:pt x="75057" y="21082"/>
                  </a:lnTo>
                  <a:cubicBezTo>
                    <a:pt x="44958" y="21082"/>
                    <a:pt x="21082" y="44831"/>
                    <a:pt x="21082" y="73660"/>
                  </a:cubicBezTo>
                  <a:close/>
                </a:path>
              </a:pathLst>
            </a:custGeom>
            <a:solidFill>
              <a:srgbClr val="002A80"/>
            </a:solidFill>
          </p:spPr>
        </p:sp>
      </p:grpSp>
      <p:sp>
        <p:nvSpPr>
          <p:cNvPr name="TextBox 35" id="35"/>
          <p:cNvSpPr txBox="true"/>
          <p:nvPr/>
        </p:nvSpPr>
        <p:spPr>
          <a:xfrm rot="0">
            <a:off x="3178687" y="7982799"/>
            <a:ext cx="2039398" cy="260971"/>
          </a:xfrm>
          <a:prstGeom prst="rect">
            <a:avLst/>
          </a:prstGeom>
        </p:spPr>
        <p:txBody>
          <a:bodyPr anchor="t" rtlCol="false" tIns="0" lIns="0" bIns="0" rIns="0">
            <a:spAutoFit/>
          </a:bodyPr>
          <a:lstStyle/>
          <a:p>
            <a:pPr algn="l">
              <a:lnSpc>
                <a:spcPts val="1857"/>
              </a:lnSpc>
            </a:pPr>
            <a:r>
              <a:rPr lang="en-US" sz="1459" b="true">
                <a:solidFill>
                  <a:srgbClr val="EBEDF0"/>
                </a:solidFill>
                <a:latin typeface="Arimo Bold"/>
                <a:ea typeface="Arimo Bold"/>
                <a:cs typeface="Arimo Bold"/>
                <a:sym typeface="Arimo Bold"/>
              </a:rPr>
              <a:t>Quick Sort Dominance</a:t>
            </a:r>
          </a:p>
        </p:txBody>
      </p:sp>
      <p:sp>
        <p:nvSpPr>
          <p:cNvPr name="TextBox 36" id="36"/>
          <p:cNvSpPr txBox="true"/>
          <p:nvPr/>
        </p:nvSpPr>
        <p:spPr>
          <a:xfrm rot="0">
            <a:off x="3178687" y="8307592"/>
            <a:ext cx="6959408" cy="146078"/>
          </a:xfrm>
          <a:prstGeom prst="rect">
            <a:avLst/>
          </a:prstGeom>
        </p:spPr>
        <p:txBody>
          <a:bodyPr anchor="t" rtlCol="false" tIns="0" lIns="0" bIns="0" rIns="0">
            <a:spAutoFit/>
          </a:bodyPr>
          <a:lstStyle/>
          <a:p>
            <a:pPr algn="l">
              <a:lnSpc>
                <a:spcPts val="1194"/>
              </a:lnSpc>
            </a:pPr>
            <a:r>
              <a:rPr lang="en-US" sz="1127">
                <a:solidFill>
                  <a:srgbClr val="EBEDF0"/>
                </a:solidFill>
                <a:latin typeface="Arimo"/>
                <a:ea typeface="Arimo"/>
                <a:cs typeface="Arimo"/>
                <a:sym typeface="Arimo"/>
              </a:rPr>
              <a:t>Shows best real-world performance due to excellent cache behaviour and low constant factors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344767" y="843056"/>
            <a:ext cx="10793836" cy="862392"/>
          </a:xfrm>
          <a:prstGeom prst="rect">
            <a:avLst/>
          </a:prstGeom>
        </p:spPr>
        <p:txBody>
          <a:bodyPr anchor="t" rtlCol="false" tIns="0" lIns="0" bIns="0" rIns="0">
            <a:spAutoFit/>
          </a:bodyPr>
          <a:lstStyle/>
          <a:p>
            <a:pPr algn="l">
              <a:lnSpc>
                <a:spcPts val="6236"/>
              </a:lnSpc>
            </a:pPr>
            <a:r>
              <a:rPr lang="en-US" sz="4776" b="true">
                <a:solidFill>
                  <a:srgbClr val="F2F5FA"/>
                </a:solidFill>
                <a:latin typeface="Arimo Bold"/>
                <a:ea typeface="Arimo Bold"/>
                <a:cs typeface="Arimo Bold"/>
                <a:sym typeface="Arimo Bold"/>
              </a:rPr>
              <a:t>Algorithm Selection Decision Matrix</a:t>
            </a:r>
          </a:p>
        </p:txBody>
      </p:sp>
      <p:sp>
        <p:nvSpPr>
          <p:cNvPr name="TextBox 7" id="7"/>
          <p:cNvSpPr txBox="true"/>
          <p:nvPr/>
        </p:nvSpPr>
        <p:spPr>
          <a:xfrm rot="0">
            <a:off x="3344767" y="2166477"/>
            <a:ext cx="11632101"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Choosing the right sorting algorithm based on problem constraints and requirements.</a:t>
            </a:r>
          </a:p>
        </p:txBody>
      </p:sp>
      <p:grpSp>
        <p:nvGrpSpPr>
          <p:cNvPr name="Group 8" id="8"/>
          <p:cNvGrpSpPr/>
          <p:nvPr/>
        </p:nvGrpSpPr>
        <p:grpSpPr>
          <a:xfrm rot="0">
            <a:off x="3337808" y="2781726"/>
            <a:ext cx="11645993" cy="6628471"/>
            <a:chOff x="0" y="0"/>
            <a:chExt cx="11732260" cy="6677571"/>
          </a:xfrm>
        </p:grpSpPr>
        <p:sp>
          <p:nvSpPr>
            <p:cNvPr name="Freeform 9" id="9"/>
            <p:cNvSpPr/>
            <p:nvPr/>
          </p:nvSpPr>
          <p:spPr>
            <a:xfrm flipH="false" flipV="false" rot="0">
              <a:off x="0" y="0"/>
              <a:ext cx="11732260" cy="6677533"/>
            </a:xfrm>
            <a:custGeom>
              <a:avLst/>
              <a:gdLst/>
              <a:ahLst/>
              <a:cxnLst/>
              <a:rect r="r" b="b" t="t" l="l"/>
              <a:pathLst>
                <a:path h="6677533" w="11732260">
                  <a:moveTo>
                    <a:pt x="0" y="110617"/>
                  </a:moveTo>
                  <a:cubicBezTo>
                    <a:pt x="0" y="49530"/>
                    <a:pt x="49530" y="0"/>
                    <a:pt x="110744" y="0"/>
                  </a:cubicBezTo>
                  <a:lnTo>
                    <a:pt x="11621516" y="0"/>
                  </a:lnTo>
                  <a:lnTo>
                    <a:pt x="11621516" y="6985"/>
                  </a:lnTo>
                  <a:lnTo>
                    <a:pt x="11621516" y="0"/>
                  </a:lnTo>
                  <a:cubicBezTo>
                    <a:pt x="11682603" y="0"/>
                    <a:pt x="11732260" y="49530"/>
                    <a:pt x="11732260" y="110617"/>
                  </a:cubicBezTo>
                  <a:lnTo>
                    <a:pt x="11725275" y="110617"/>
                  </a:lnTo>
                  <a:lnTo>
                    <a:pt x="11732260" y="110617"/>
                  </a:lnTo>
                  <a:lnTo>
                    <a:pt x="11732260" y="6566916"/>
                  </a:lnTo>
                  <a:lnTo>
                    <a:pt x="11725275" y="6566916"/>
                  </a:lnTo>
                  <a:lnTo>
                    <a:pt x="11732260" y="6566916"/>
                  </a:lnTo>
                  <a:cubicBezTo>
                    <a:pt x="11732260" y="6628003"/>
                    <a:pt x="11682730" y="6677533"/>
                    <a:pt x="11621516" y="6677533"/>
                  </a:cubicBezTo>
                  <a:lnTo>
                    <a:pt x="11621516" y="6670548"/>
                  </a:lnTo>
                  <a:lnTo>
                    <a:pt x="11621516" y="6677533"/>
                  </a:lnTo>
                  <a:lnTo>
                    <a:pt x="110744" y="6677533"/>
                  </a:lnTo>
                  <a:lnTo>
                    <a:pt x="110744" y="6670548"/>
                  </a:lnTo>
                  <a:lnTo>
                    <a:pt x="110744" y="6677533"/>
                  </a:lnTo>
                  <a:cubicBezTo>
                    <a:pt x="49657" y="6677533"/>
                    <a:pt x="0" y="6628003"/>
                    <a:pt x="0" y="6566916"/>
                  </a:cubicBezTo>
                  <a:lnTo>
                    <a:pt x="0" y="110617"/>
                  </a:lnTo>
                  <a:lnTo>
                    <a:pt x="6985" y="110617"/>
                  </a:lnTo>
                  <a:lnTo>
                    <a:pt x="0" y="110617"/>
                  </a:lnTo>
                  <a:moveTo>
                    <a:pt x="13970" y="110617"/>
                  </a:moveTo>
                  <a:lnTo>
                    <a:pt x="13970" y="6566916"/>
                  </a:lnTo>
                  <a:lnTo>
                    <a:pt x="6985" y="6566916"/>
                  </a:lnTo>
                  <a:lnTo>
                    <a:pt x="13970" y="6566916"/>
                  </a:lnTo>
                  <a:cubicBezTo>
                    <a:pt x="13970" y="6620256"/>
                    <a:pt x="57277" y="6663563"/>
                    <a:pt x="110617" y="6663563"/>
                  </a:cubicBezTo>
                  <a:lnTo>
                    <a:pt x="11621516" y="6663563"/>
                  </a:lnTo>
                  <a:cubicBezTo>
                    <a:pt x="11674983" y="6663563"/>
                    <a:pt x="11718163" y="6620256"/>
                    <a:pt x="11718163" y="6566916"/>
                  </a:cubicBezTo>
                  <a:lnTo>
                    <a:pt x="11718163" y="110617"/>
                  </a:lnTo>
                  <a:cubicBezTo>
                    <a:pt x="11718163" y="57277"/>
                    <a:pt x="11674856" y="13970"/>
                    <a:pt x="11621516" y="13970"/>
                  </a:cubicBezTo>
                  <a:lnTo>
                    <a:pt x="110744" y="13970"/>
                  </a:lnTo>
                  <a:lnTo>
                    <a:pt x="110744" y="6985"/>
                  </a:lnTo>
                  <a:lnTo>
                    <a:pt x="110744" y="13970"/>
                  </a:lnTo>
                  <a:cubicBezTo>
                    <a:pt x="57277" y="13970"/>
                    <a:pt x="13970" y="57277"/>
                    <a:pt x="13970" y="110617"/>
                  </a:cubicBezTo>
                  <a:close/>
                </a:path>
              </a:pathLst>
            </a:custGeom>
            <a:solidFill>
              <a:srgbClr val="FFFFFF">
                <a:alpha val="5490"/>
              </a:srgbClr>
            </a:solidFill>
          </p:spPr>
        </p:sp>
      </p:grpSp>
      <p:grpSp>
        <p:nvGrpSpPr>
          <p:cNvPr name="Group 10" id="10"/>
          <p:cNvGrpSpPr/>
          <p:nvPr/>
        </p:nvGrpSpPr>
        <p:grpSpPr>
          <a:xfrm rot="0">
            <a:off x="3358659" y="2802577"/>
            <a:ext cx="11604291" cy="625780"/>
            <a:chOff x="0" y="0"/>
            <a:chExt cx="11690248" cy="630415"/>
          </a:xfrm>
        </p:grpSpPr>
        <p:sp>
          <p:nvSpPr>
            <p:cNvPr name="Freeform 11" id="11"/>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FFFFFF">
                <a:alpha val="0"/>
              </a:srgbClr>
            </a:solidFill>
          </p:spPr>
        </p:sp>
      </p:grpSp>
      <p:sp>
        <p:nvSpPr>
          <p:cNvPr name="TextBox 12" id="12"/>
          <p:cNvSpPr txBox="true"/>
          <p:nvPr/>
        </p:nvSpPr>
        <p:spPr>
          <a:xfrm rot="0">
            <a:off x="3603581" y="2927765"/>
            <a:ext cx="2407927" cy="346842"/>
          </a:xfrm>
          <a:prstGeom prst="rect">
            <a:avLst/>
          </a:prstGeom>
        </p:spPr>
        <p:txBody>
          <a:bodyPr anchor="t" rtlCol="false" tIns="0" lIns="0" bIns="0" rIns="0">
            <a:spAutoFit/>
          </a:bodyPr>
          <a:lstStyle/>
          <a:p>
            <a:pPr algn="l">
              <a:lnSpc>
                <a:spcPts val="2454"/>
              </a:lnSpc>
            </a:pPr>
            <a:r>
              <a:rPr lang="en-US" sz="1923" b="true">
                <a:solidFill>
                  <a:srgbClr val="EBEDF0"/>
                </a:solidFill>
                <a:latin typeface="Arimo Bold"/>
                <a:ea typeface="Arimo Bold"/>
                <a:cs typeface="Arimo Bold"/>
                <a:sym typeface="Arimo Bold"/>
              </a:rPr>
              <a:t>Scenario</a:t>
            </a:r>
          </a:p>
        </p:txBody>
      </p:sp>
      <p:sp>
        <p:nvSpPr>
          <p:cNvPr name="TextBox 13" id="13"/>
          <p:cNvSpPr txBox="true"/>
          <p:nvPr/>
        </p:nvSpPr>
        <p:spPr>
          <a:xfrm rot="0">
            <a:off x="6508082" y="2927765"/>
            <a:ext cx="2404448" cy="346842"/>
          </a:xfrm>
          <a:prstGeom prst="rect">
            <a:avLst/>
          </a:prstGeom>
        </p:spPr>
        <p:txBody>
          <a:bodyPr anchor="t" rtlCol="false" tIns="0" lIns="0" bIns="0" rIns="0">
            <a:spAutoFit/>
          </a:bodyPr>
          <a:lstStyle/>
          <a:p>
            <a:pPr algn="l">
              <a:lnSpc>
                <a:spcPts val="2454"/>
              </a:lnSpc>
            </a:pPr>
            <a:r>
              <a:rPr lang="en-US" sz="1923" b="true">
                <a:solidFill>
                  <a:srgbClr val="EBEDF0"/>
                </a:solidFill>
                <a:latin typeface="Arimo Bold"/>
                <a:ea typeface="Arimo Bold"/>
                <a:cs typeface="Arimo Bold"/>
                <a:sym typeface="Arimo Bold"/>
              </a:rPr>
              <a:t>Best Algorithm</a:t>
            </a:r>
          </a:p>
        </p:txBody>
      </p:sp>
      <p:sp>
        <p:nvSpPr>
          <p:cNvPr name="TextBox 14" id="14"/>
          <p:cNvSpPr txBox="true"/>
          <p:nvPr/>
        </p:nvSpPr>
        <p:spPr>
          <a:xfrm rot="0">
            <a:off x="9409092" y="2927765"/>
            <a:ext cx="5309050" cy="346842"/>
          </a:xfrm>
          <a:prstGeom prst="rect">
            <a:avLst/>
          </a:prstGeom>
        </p:spPr>
        <p:txBody>
          <a:bodyPr anchor="t" rtlCol="false" tIns="0" lIns="0" bIns="0" rIns="0">
            <a:spAutoFit/>
          </a:bodyPr>
          <a:lstStyle/>
          <a:p>
            <a:pPr algn="l">
              <a:lnSpc>
                <a:spcPts val="2454"/>
              </a:lnSpc>
            </a:pPr>
            <a:r>
              <a:rPr lang="en-US" sz="1923" b="true">
                <a:solidFill>
                  <a:srgbClr val="EBEDF0"/>
                </a:solidFill>
                <a:latin typeface="Arimo Bold"/>
                <a:ea typeface="Arimo Bold"/>
                <a:cs typeface="Arimo Bold"/>
                <a:sym typeface="Arimo Bold"/>
              </a:rPr>
              <a:t>Reasoning</a:t>
            </a:r>
          </a:p>
        </p:txBody>
      </p:sp>
      <p:grpSp>
        <p:nvGrpSpPr>
          <p:cNvPr name="Group 15" id="15"/>
          <p:cNvGrpSpPr/>
          <p:nvPr/>
        </p:nvGrpSpPr>
        <p:grpSpPr>
          <a:xfrm rot="0">
            <a:off x="3358659" y="3428357"/>
            <a:ext cx="11604291" cy="944034"/>
            <a:chOff x="0" y="0"/>
            <a:chExt cx="11690248" cy="951027"/>
          </a:xfrm>
        </p:grpSpPr>
        <p:sp>
          <p:nvSpPr>
            <p:cNvPr name="Freeform 16" id="16"/>
            <p:cNvSpPr/>
            <p:nvPr/>
          </p:nvSpPr>
          <p:spPr>
            <a:xfrm flipH="false" flipV="false" rot="0">
              <a:off x="0" y="0"/>
              <a:ext cx="11690223" cy="950976"/>
            </a:xfrm>
            <a:custGeom>
              <a:avLst/>
              <a:gdLst/>
              <a:ahLst/>
              <a:cxnLst/>
              <a:rect r="r" b="b" t="t" l="l"/>
              <a:pathLst>
                <a:path h="950976" w="11690223">
                  <a:moveTo>
                    <a:pt x="0" y="0"/>
                  </a:moveTo>
                  <a:lnTo>
                    <a:pt x="11690223" y="0"/>
                  </a:lnTo>
                  <a:lnTo>
                    <a:pt x="11690223" y="950976"/>
                  </a:lnTo>
                  <a:lnTo>
                    <a:pt x="0" y="950976"/>
                  </a:lnTo>
                  <a:close/>
                </a:path>
              </a:pathLst>
            </a:custGeom>
            <a:solidFill>
              <a:srgbClr val="000000">
                <a:alpha val="0"/>
              </a:srgbClr>
            </a:solidFill>
          </p:spPr>
        </p:sp>
      </p:grpSp>
      <p:sp>
        <p:nvSpPr>
          <p:cNvPr name="TextBox 17" id="17"/>
          <p:cNvSpPr txBox="true"/>
          <p:nvPr/>
        </p:nvSpPr>
        <p:spPr>
          <a:xfrm rot="0">
            <a:off x="3603581" y="3553532"/>
            <a:ext cx="2407927" cy="6650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Small input size (n &lt; 50)</a:t>
            </a:r>
          </a:p>
        </p:txBody>
      </p:sp>
      <p:sp>
        <p:nvSpPr>
          <p:cNvPr name="TextBox 18" id="18"/>
          <p:cNvSpPr txBox="true"/>
          <p:nvPr/>
        </p:nvSpPr>
        <p:spPr>
          <a:xfrm rot="0">
            <a:off x="6508082" y="3553532"/>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Insertion Sort</a:t>
            </a:r>
          </a:p>
        </p:txBody>
      </p:sp>
      <p:sp>
        <p:nvSpPr>
          <p:cNvPr name="TextBox 19" id="19"/>
          <p:cNvSpPr txBox="true"/>
          <p:nvPr/>
        </p:nvSpPr>
        <p:spPr>
          <a:xfrm rot="0">
            <a:off x="9409092" y="3553532"/>
            <a:ext cx="5309050" cy="6650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Low overhead, adaptive behaviour, cache-friendly</a:t>
            </a:r>
          </a:p>
        </p:txBody>
      </p:sp>
      <p:grpSp>
        <p:nvGrpSpPr>
          <p:cNvPr name="Group 20" id="20"/>
          <p:cNvGrpSpPr/>
          <p:nvPr/>
        </p:nvGrpSpPr>
        <p:grpSpPr>
          <a:xfrm rot="0">
            <a:off x="3358659" y="4372391"/>
            <a:ext cx="11604291" cy="625780"/>
            <a:chOff x="0" y="0"/>
            <a:chExt cx="11690248" cy="630415"/>
          </a:xfrm>
        </p:grpSpPr>
        <p:sp>
          <p:nvSpPr>
            <p:cNvPr name="Freeform 21" id="21"/>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FFFFFF">
                <a:alpha val="0"/>
              </a:srgbClr>
            </a:solidFill>
          </p:spPr>
        </p:sp>
      </p:grpSp>
      <p:sp>
        <p:nvSpPr>
          <p:cNvPr name="TextBox 22" id="22"/>
          <p:cNvSpPr txBox="true"/>
          <p:nvPr/>
        </p:nvSpPr>
        <p:spPr>
          <a:xfrm rot="0">
            <a:off x="3603581" y="4497579"/>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Large random data</a:t>
            </a:r>
          </a:p>
        </p:txBody>
      </p:sp>
      <p:sp>
        <p:nvSpPr>
          <p:cNvPr name="TextBox 23" id="23"/>
          <p:cNvSpPr txBox="true"/>
          <p:nvPr/>
        </p:nvSpPr>
        <p:spPr>
          <a:xfrm rot="0">
            <a:off x="6508082" y="4497579"/>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Quick Sort</a:t>
            </a:r>
          </a:p>
        </p:txBody>
      </p:sp>
      <p:sp>
        <p:nvSpPr>
          <p:cNvPr name="TextBox 24" id="24"/>
          <p:cNvSpPr txBox="true"/>
          <p:nvPr/>
        </p:nvSpPr>
        <p:spPr>
          <a:xfrm rot="0">
            <a:off x="9409092" y="4497579"/>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Best average case, in-place, cache-efficient</a:t>
            </a:r>
          </a:p>
        </p:txBody>
      </p:sp>
      <p:grpSp>
        <p:nvGrpSpPr>
          <p:cNvPr name="Group 25" id="25"/>
          <p:cNvGrpSpPr/>
          <p:nvPr/>
        </p:nvGrpSpPr>
        <p:grpSpPr>
          <a:xfrm rot="0">
            <a:off x="3358659" y="4998171"/>
            <a:ext cx="11604291" cy="625780"/>
            <a:chOff x="0" y="0"/>
            <a:chExt cx="11690248" cy="630415"/>
          </a:xfrm>
        </p:grpSpPr>
        <p:sp>
          <p:nvSpPr>
            <p:cNvPr name="Freeform 26" id="26"/>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000000">
                <a:alpha val="0"/>
              </a:srgbClr>
            </a:solidFill>
          </p:spPr>
        </p:sp>
      </p:grpSp>
      <p:sp>
        <p:nvSpPr>
          <p:cNvPr name="TextBox 27" id="27"/>
          <p:cNvSpPr txBox="true"/>
          <p:nvPr/>
        </p:nvSpPr>
        <p:spPr>
          <a:xfrm rot="0">
            <a:off x="3603581" y="5123359"/>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Stability required</a:t>
            </a:r>
          </a:p>
        </p:txBody>
      </p:sp>
      <p:sp>
        <p:nvSpPr>
          <p:cNvPr name="TextBox 28" id="28"/>
          <p:cNvSpPr txBox="true"/>
          <p:nvPr/>
        </p:nvSpPr>
        <p:spPr>
          <a:xfrm rot="0">
            <a:off x="6508082" y="5123359"/>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Merge Sort</a:t>
            </a:r>
          </a:p>
        </p:txBody>
      </p:sp>
      <p:sp>
        <p:nvSpPr>
          <p:cNvPr name="TextBox 29" id="29"/>
          <p:cNvSpPr txBox="true"/>
          <p:nvPr/>
        </p:nvSpPr>
        <p:spPr>
          <a:xfrm rot="0">
            <a:off x="9409092" y="5123359"/>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Guaranteed stable, predictable O(n log n)</a:t>
            </a:r>
          </a:p>
        </p:txBody>
      </p:sp>
      <p:grpSp>
        <p:nvGrpSpPr>
          <p:cNvPr name="Group 30" id="30"/>
          <p:cNvGrpSpPr/>
          <p:nvPr/>
        </p:nvGrpSpPr>
        <p:grpSpPr>
          <a:xfrm rot="0">
            <a:off x="3358659" y="5623951"/>
            <a:ext cx="11604291" cy="625780"/>
            <a:chOff x="0" y="0"/>
            <a:chExt cx="11690248" cy="630415"/>
          </a:xfrm>
        </p:grpSpPr>
        <p:sp>
          <p:nvSpPr>
            <p:cNvPr name="Freeform 31" id="31"/>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FFFFFF">
                <a:alpha val="0"/>
              </a:srgbClr>
            </a:solidFill>
          </p:spPr>
        </p:sp>
      </p:grpSp>
      <p:sp>
        <p:nvSpPr>
          <p:cNvPr name="TextBox 32" id="32"/>
          <p:cNvSpPr txBox="true"/>
          <p:nvPr/>
        </p:nvSpPr>
        <p:spPr>
          <a:xfrm rot="0">
            <a:off x="3603581" y="5749126"/>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Memory constrained</a:t>
            </a:r>
          </a:p>
        </p:txBody>
      </p:sp>
      <p:sp>
        <p:nvSpPr>
          <p:cNvPr name="TextBox 33" id="33"/>
          <p:cNvSpPr txBox="true"/>
          <p:nvPr/>
        </p:nvSpPr>
        <p:spPr>
          <a:xfrm rot="0">
            <a:off x="6508082" y="5749126"/>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Heap Sort</a:t>
            </a:r>
          </a:p>
        </p:txBody>
      </p:sp>
      <p:sp>
        <p:nvSpPr>
          <p:cNvPr name="TextBox 34" id="34"/>
          <p:cNvSpPr txBox="true"/>
          <p:nvPr/>
        </p:nvSpPr>
        <p:spPr>
          <a:xfrm rot="0">
            <a:off x="9409092" y="5749126"/>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O(1) extra space, guaranteed performance</a:t>
            </a:r>
          </a:p>
        </p:txBody>
      </p:sp>
      <p:grpSp>
        <p:nvGrpSpPr>
          <p:cNvPr name="Group 35" id="35"/>
          <p:cNvGrpSpPr/>
          <p:nvPr/>
        </p:nvGrpSpPr>
        <p:grpSpPr>
          <a:xfrm rot="0">
            <a:off x="3358659" y="6249718"/>
            <a:ext cx="11604291" cy="944034"/>
            <a:chOff x="0" y="0"/>
            <a:chExt cx="11690248" cy="951027"/>
          </a:xfrm>
        </p:grpSpPr>
        <p:sp>
          <p:nvSpPr>
            <p:cNvPr name="Freeform 36" id="36"/>
            <p:cNvSpPr/>
            <p:nvPr/>
          </p:nvSpPr>
          <p:spPr>
            <a:xfrm flipH="false" flipV="false" rot="0">
              <a:off x="0" y="0"/>
              <a:ext cx="11690223" cy="950976"/>
            </a:xfrm>
            <a:custGeom>
              <a:avLst/>
              <a:gdLst/>
              <a:ahLst/>
              <a:cxnLst/>
              <a:rect r="r" b="b" t="t" l="l"/>
              <a:pathLst>
                <a:path h="950976" w="11690223">
                  <a:moveTo>
                    <a:pt x="0" y="0"/>
                  </a:moveTo>
                  <a:lnTo>
                    <a:pt x="11690223" y="0"/>
                  </a:lnTo>
                  <a:lnTo>
                    <a:pt x="11690223" y="950976"/>
                  </a:lnTo>
                  <a:lnTo>
                    <a:pt x="0" y="950976"/>
                  </a:lnTo>
                  <a:close/>
                </a:path>
              </a:pathLst>
            </a:custGeom>
            <a:solidFill>
              <a:srgbClr val="000000">
                <a:alpha val="0"/>
              </a:srgbClr>
            </a:solidFill>
          </p:spPr>
        </p:sp>
      </p:grpSp>
      <p:sp>
        <p:nvSpPr>
          <p:cNvPr name="TextBox 37" id="37"/>
          <p:cNvSpPr txBox="true"/>
          <p:nvPr/>
        </p:nvSpPr>
        <p:spPr>
          <a:xfrm rot="0">
            <a:off x="3603581" y="6374906"/>
            <a:ext cx="2407927" cy="6650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Worst-case guarantee</a:t>
            </a:r>
          </a:p>
        </p:txBody>
      </p:sp>
      <p:sp>
        <p:nvSpPr>
          <p:cNvPr name="TextBox 38" id="38"/>
          <p:cNvSpPr txBox="true"/>
          <p:nvPr/>
        </p:nvSpPr>
        <p:spPr>
          <a:xfrm rot="0">
            <a:off x="6508082" y="6374906"/>
            <a:ext cx="2404448" cy="6650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Merge Sort or Heap Sort</a:t>
            </a:r>
          </a:p>
        </p:txBody>
      </p:sp>
      <p:sp>
        <p:nvSpPr>
          <p:cNvPr name="TextBox 39" id="39"/>
          <p:cNvSpPr txBox="true"/>
          <p:nvPr/>
        </p:nvSpPr>
        <p:spPr>
          <a:xfrm rot="0">
            <a:off x="9409092" y="6374906"/>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No degradation, bounded execution time</a:t>
            </a:r>
          </a:p>
        </p:txBody>
      </p:sp>
      <p:grpSp>
        <p:nvGrpSpPr>
          <p:cNvPr name="Group 40" id="40"/>
          <p:cNvGrpSpPr/>
          <p:nvPr/>
        </p:nvGrpSpPr>
        <p:grpSpPr>
          <a:xfrm rot="0">
            <a:off x="3358659" y="7193765"/>
            <a:ext cx="11604291" cy="625780"/>
            <a:chOff x="0" y="0"/>
            <a:chExt cx="11690248" cy="630415"/>
          </a:xfrm>
        </p:grpSpPr>
        <p:sp>
          <p:nvSpPr>
            <p:cNvPr name="Freeform 41" id="41"/>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FFFFFF">
                <a:alpha val="0"/>
              </a:srgbClr>
            </a:solidFill>
          </p:spPr>
        </p:sp>
      </p:grpSp>
      <p:sp>
        <p:nvSpPr>
          <p:cNvPr name="TextBox 42" id="42"/>
          <p:cNvSpPr txBox="true"/>
          <p:nvPr/>
        </p:nvSpPr>
        <p:spPr>
          <a:xfrm rot="0">
            <a:off x="3603581" y="7318940"/>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Nearly sorted data</a:t>
            </a:r>
          </a:p>
        </p:txBody>
      </p:sp>
      <p:sp>
        <p:nvSpPr>
          <p:cNvPr name="TextBox 43" id="43"/>
          <p:cNvSpPr txBox="true"/>
          <p:nvPr/>
        </p:nvSpPr>
        <p:spPr>
          <a:xfrm rot="0">
            <a:off x="6508082" y="7318940"/>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Insertion Sort</a:t>
            </a:r>
          </a:p>
        </p:txBody>
      </p:sp>
      <p:sp>
        <p:nvSpPr>
          <p:cNvPr name="TextBox 44" id="44"/>
          <p:cNvSpPr txBox="true"/>
          <p:nvPr/>
        </p:nvSpPr>
        <p:spPr>
          <a:xfrm rot="0">
            <a:off x="9409092" y="7318940"/>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Adaptive: O(n) for nearly sorted inputs</a:t>
            </a:r>
          </a:p>
        </p:txBody>
      </p:sp>
      <p:grpSp>
        <p:nvGrpSpPr>
          <p:cNvPr name="Group 45" id="45"/>
          <p:cNvGrpSpPr/>
          <p:nvPr/>
        </p:nvGrpSpPr>
        <p:grpSpPr>
          <a:xfrm rot="0">
            <a:off x="3358659" y="7819532"/>
            <a:ext cx="11604291" cy="625780"/>
            <a:chOff x="0" y="0"/>
            <a:chExt cx="11690248" cy="630415"/>
          </a:xfrm>
        </p:grpSpPr>
        <p:sp>
          <p:nvSpPr>
            <p:cNvPr name="Freeform 46" id="46"/>
            <p:cNvSpPr/>
            <p:nvPr/>
          </p:nvSpPr>
          <p:spPr>
            <a:xfrm flipH="false" flipV="false" rot="0">
              <a:off x="0" y="0"/>
              <a:ext cx="11690223" cy="630428"/>
            </a:xfrm>
            <a:custGeom>
              <a:avLst/>
              <a:gdLst/>
              <a:ahLst/>
              <a:cxnLst/>
              <a:rect r="r" b="b" t="t" l="l"/>
              <a:pathLst>
                <a:path h="630428" w="11690223">
                  <a:moveTo>
                    <a:pt x="0" y="0"/>
                  </a:moveTo>
                  <a:lnTo>
                    <a:pt x="11690223" y="0"/>
                  </a:lnTo>
                  <a:lnTo>
                    <a:pt x="11690223" y="630428"/>
                  </a:lnTo>
                  <a:lnTo>
                    <a:pt x="0" y="630428"/>
                  </a:lnTo>
                  <a:close/>
                </a:path>
              </a:pathLst>
            </a:custGeom>
            <a:solidFill>
              <a:srgbClr val="000000">
                <a:alpha val="0"/>
              </a:srgbClr>
            </a:solidFill>
          </p:spPr>
        </p:sp>
      </p:grpSp>
      <p:sp>
        <p:nvSpPr>
          <p:cNvPr name="TextBox 47" id="47"/>
          <p:cNvSpPr txBox="true"/>
          <p:nvPr/>
        </p:nvSpPr>
        <p:spPr>
          <a:xfrm rot="0">
            <a:off x="3603581" y="7944720"/>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Linked list sorting</a:t>
            </a:r>
          </a:p>
        </p:txBody>
      </p:sp>
      <p:sp>
        <p:nvSpPr>
          <p:cNvPr name="TextBox 48" id="48"/>
          <p:cNvSpPr txBox="true"/>
          <p:nvPr/>
        </p:nvSpPr>
        <p:spPr>
          <a:xfrm rot="0">
            <a:off x="6508082" y="7944720"/>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Merge Sort</a:t>
            </a:r>
          </a:p>
        </p:txBody>
      </p:sp>
      <p:sp>
        <p:nvSpPr>
          <p:cNvPr name="TextBox 49" id="49"/>
          <p:cNvSpPr txBox="true"/>
          <p:nvPr/>
        </p:nvSpPr>
        <p:spPr>
          <a:xfrm rot="0">
            <a:off x="9409092" y="7944720"/>
            <a:ext cx="5309050"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No random access needed, stable merging</a:t>
            </a:r>
          </a:p>
        </p:txBody>
      </p:sp>
      <p:grpSp>
        <p:nvGrpSpPr>
          <p:cNvPr name="Group 50" id="50"/>
          <p:cNvGrpSpPr/>
          <p:nvPr/>
        </p:nvGrpSpPr>
        <p:grpSpPr>
          <a:xfrm rot="0">
            <a:off x="3358659" y="8445312"/>
            <a:ext cx="11604291" cy="944034"/>
            <a:chOff x="0" y="0"/>
            <a:chExt cx="11690248" cy="951027"/>
          </a:xfrm>
        </p:grpSpPr>
        <p:sp>
          <p:nvSpPr>
            <p:cNvPr name="Freeform 51" id="51"/>
            <p:cNvSpPr/>
            <p:nvPr/>
          </p:nvSpPr>
          <p:spPr>
            <a:xfrm flipH="false" flipV="false" rot="0">
              <a:off x="0" y="0"/>
              <a:ext cx="11690223" cy="950976"/>
            </a:xfrm>
            <a:custGeom>
              <a:avLst/>
              <a:gdLst/>
              <a:ahLst/>
              <a:cxnLst/>
              <a:rect r="r" b="b" t="t" l="l"/>
              <a:pathLst>
                <a:path h="950976" w="11690223">
                  <a:moveTo>
                    <a:pt x="0" y="0"/>
                  </a:moveTo>
                  <a:lnTo>
                    <a:pt x="11690223" y="0"/>
                  </a:lnTo>
                  <a:lnTo>
                    <a:pt x="11690223" y="950976"/>
                  </a:lnTo>
                  <a:lnTo>
                    <a:pt x="0" y="950976"/>
                  </a:lnTo>
                  <a:close/>
                </a:path>
              </a:pathLst>
            </a:custGeom>
            <a:solidFill>
              <a:srgbClr val="FFFFFF">
                <a:alpha val="0"/>
              </a:srgbClr>
            </a:solidFill>
          </p:spPr>
        </p:sp>
      </p:grpSp>
      <p:sp>
        <p:nvSpPr>
          <p:cNvPr name="TextBox 52" id="52"/>
          <p:cNvSpPr txBox="true"/>
          <p:nvPr/>
        </p:nvSpPr>
        <p:spPr>
          <a:xfrm rot="0">
            <a:off x="3603581" y="8570500"/>
            <a:ext cx="2407927"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External sorting</a:t>
            </a:r>
          </a:p>
        </p:txBody>
      </p:sp>
      <p:sp>
        <p:nvSpPr>
          <p:cNvPr name="TextBox 53" id="53"/>
          <p:cNvSpPr txBox="true"/>
          <p:nvPr/>
        </p:nvSpPr>
        <p:spPr>
          <a:xfrm rot="0">
            <a:off x="6508082" y="8570500"/>
            <a:ext cx="2404448" cy="34684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Merge Sort</a:t>
            </a:r>
          </a:p>
        </p:txBody>
      </p:sp>
      <p:sp>
        <p:nvSpPr>
          <p:cNvPr name="TextBox 54" id="54"/>
          <p:cNvSpPr txBox="true"/>
          <p:nvPr/>
        </p:nvSpPr>
        <p:spPr>
          <a:xfrm rot="0">
            <a:off x="9409092" y="8570500"/>
            <a:ext cx="5309050" cy="6650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Efficient for sequential access, divide-and-conquer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344767" y="1387057"/>
            <a:ext cx="11284751" cy="862392"/>
          </a:xfrm>
          <a:prstGeom prst="rect">
            <a:avLst/>
          </a:prstGeom>
        </p:spPr>
        <p:txBody>
          <a:bodyPr anchor="t" rtlCol="false" tIns="0" lIns="0" bIns="0" rIns="0">
            <a:spAutoFit/>
          </a:bodyPr>
          <a:lstStyle/>
          <a:p>
            <a:pPr algn="l">
              <a:lnSpc>
                <a:spcPts val="6236"/>
              </a:lnSpc>
            </a:pPr>
            <a:r>
              <a:rPr lang="en-US" sz="4776" b="true">
                <a:solidFill>
                  <a:srgbClr val="F2F5FA"/>
                </a:solidFill>
                <a:latin typeface="Arimo Bold"/>
                <a:ea typeface="Arimo Bold"/>
                <a:cs typeface="Arimo Bold"/>
                <a:sym typeface="Arimo Bold"/>
              </a:rPr>
              <a:t>Learning Outcomes &amp; DAA Takeaways</a:t>
            </a:r>
          </a:p>
        </p:txBody>
      </p:sp>
      <p:sp>
        <p:nvSpPr>
          <p:cNvPr name="TextBox 7" id="7"/>
          <p:cNvSpPr txBox="true"/>
          <p:nvPr/>
        </p:nvSpPr>
        <p:spPr>
          <a:xfrm rot="0">
            <a:off x="3344767" y="2710477"/>
            <a:ext cx="403440" cy="312597"/>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01</a:t>
            </a:r>
          </a:p>
        </p:txBody>
      </p:sp>
      <p:grpSp>
        <p:nvGrpSpPr>
          <p:cNvPr name="Group 8" id="8"/>
          <p:cNvGrpSpPr/>
          <p:nvPr/>
        </p:nvGrpSpPr>
        <p:grpSpPr>
          <a:xfrm rot="0">
            <a:off x="3344767" y="3139514"/>
            <a:ext cx="3714086" cy="27798"/>
            <a:chOff x="0" y="0"/>
            <a:chExt cx="3741598" cy="28004"/>
          </a:xfrm>
        </p:grpSpPr>
        <p:sp>
          <p:nvSpPr>
            <p:cNvPr name="Freeform 9" id="9" descr="preencoded.png"/>
            <p:cNvSpPr/>
            <p:nvPr/>
          </p:nvSpPr>
          <p:spPr>
            <a:xfrm flipH="false" flipV="false" rot="0">
              <a:off x="0" y="0"/>
              <a:ext cx="3741547" cy="28067"/>
            </a:xfrm>
            <a:custGeom>
              <a:avLst/>
              <a:gdLst/>
              <a:ahLst/>
              <a:cxnLst/>
              <a:rect r="r" b="b" t="t" l="l"/>
              <a:pathLst>
                <a:path h="28067" w="3741547">
                  <a:moveTo>
                    <a:pt x="0" y="0"/>
                  </a:moveTo>
                  <a:lnTo>
                    <a:pt x="3741547" y="0"/>
                  </a:lnTo>
                  <a:lnTo>
                    <a:pt x="3741547" y="28067"/>
                  </a:lnTo>
                  <a:lnTo>
                    <a:pt x="0" y="28067"/>
                  </a:lnTo>
                  <a:lnTo>
                    <a:pt x="0" y="0"/>
                  </a:lnTo>
                  <a:close/>
                </a:path>
              </a:pathLst>
            </a:custGeom>
            <a:blipFill>
              <a:blip r:embed="rId4"/>
              <a:stretch>
                <a:fillRect l="0" t="-41" r="-1" b="176"/>
              </a:stretch>
            </a:blipFill>
          </p:spPr>
        </p:sp>
      </p:grpSp>
      <p:sp>
        <p:nvSpPr>
          <p:cNvPr name="TextBox 10" id="10"/>
          <p:cNvSpPr txBox="true"/>
          <p:nvPr/>
        </p:nvSpPr>
        <p:spPr>
          <a:xfrm rot="0">
            <a:off x="3344767" y="3279394"/>
            <a:ext cx="3714086" cy="833590"/>
          </a:xfrm>
          <a:prstGeom prst="rect">
            <a:avLst/>
          </a:prstGeom>
        </p:spPr>
        <p:txBody>
          <a:bodyPr anchor="t" rtlCol="false" tIns="0" lIns="0" bIns="0" rIns="0">
            <a:spAutoFit/>
          </a:bodyPr>
          <a:lstStyle/>
          <a:p>
            <a:pPr algn="l">
              <a:lnSpc>
                <a:spcPts val="3118"/>
              </a:lnSpc>
            </a:pPr>
            <a:r>
              <a:rPr lang="en-US" sz="2388" b="true">
                <a:solidFill>
                  <a:srgbClr val="EBEDF0"/>
                </a:solidFill>
                <a:latin typeface="Arimo Bold"/>
                <a:ea typeface="Arimo Bold"/>
                <a:cs typeface="Arimo Bold"/>
                <a:sym typeface="Arimo Bold"/>
              </a:rPr>
              <a:t>Complexity Analysis Mastery</a:t>
            </a:r>
          </a:p>
        </p:txBody>
      </p:sp>
      <p:sp>
        <p:nvSpPr>
          <p:cNvPr name="TextBox 11" id="11"/>
          <p:cNvSpPr txBox="true"/>
          <p:nvPr/>
        </p:nvSpPr>
        <p:spPr>
          <a:xfrm rot="0">
            <a:off x="3344767" y="4231214"/>
            <a:ext cx="3714086" cy="16198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Understood best, average, and worst-case time complexity analysis through rigorous mathematical reasoning and recurrence relations</a:t>
            </a:r>
          </a:p>
        </p:txBody>
      </p:sp>
      <p:sp>
        <p:nvSpPr>
          <p:cNvPr name="TextBox 12" id="12"/>
          <p:cNvSpPr txBox="true"/>
          <p:nvPr/>
        </p:nvSpPr>
        <p:spPr>
          <a:xfrm rot="0">
            <a:off x="7303661" y="2710477"/>
            <a:ext cx="476655" cy="312597"/>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02</a:t>
            </a:r>
          </a:p>
        </p:txBody>
      </p:sp>
      <p:grpSp>
        <p:nvGrpSpPr>
          <p:cNvPr name="Group 13" id="13"/>
          <p:cNvGrpSpPr/>
          <p:nvPr/>
        </p:nvGrpSpPr>
        <p:grpSpPr>
          <a:xfrm rot="0">
            <a:off x="7303661" y="3139514"/>
            <a:ext cx="3714200" cy="27798"/>
            <a:chOff x="0" y="0"/>
            <a:chExt cx="3741712" cy="28004"/>
          </a:xfrm>
        </p:grpSpPr>
        <p:sp>
          <p:nvSpPr>
            <p:cNvPr name="Freeform 14" id="14" descr="preencoded.png"/>
            <p:cNvSpPr/>
            <p:nvPr/>
          </p:nvSpPr>
          <p:spPr>
            <a:xfrm flipH="false" flipV="false" rot="0">
              <a:off x="0" y="0"/>
              <a:ext cx="3741674" cy="28067"/>
            </a:xfrm>
            <a:custGeom>
              <a:avLst/>
              <a:gdLst/>
              <a:ahLst/>
              <a:cxnLst/>
              <a:rect r="r" b="b" t="t" l="l"/>
              <a:pathLst>
                <a:path h="28067" w="3741674">
                  <a:moveTo>
                    <a:pt x="0" y="0"/>
                  </a:moveTo>
                  <a:lnTo>
                    <a:pt x="3741674" y="0"/>
                  </a:lnTo>
                  <a:lnTo>
                    <a:pt x="3741674" y="28067"/>
                  </a:lnTo>
                  <a:lnTo>
                    <a:pt x="0" y="28067"/>
                  </a:lnTo>
                  <a:lnTo>
                    <a:pt x="0" y="0"/>
                  </a:lnTo>
                  <a:close/>
                </a:path>
              </a:pathLst>
            </a:custGeom>
            <a:blipFill>
              <a:blip r:embed="rId4"/>
              <a:stretch>
                <a:fillRect l="0" t="-42" r="-1" b="178"/>
              </a:stretch>
            </a:blipFill>
          </p:spPr>
        </p:sp>
      </p:grpSp>
      <p:sp>
        <p:nvSpPr>
          <p:cNvPr name="TextBox 15" id="15"/>
          <p:cNvSpPr txBox="true"/>
          <p:nvPr/>
        </p:nvSpPr>
        <p:spPr>
          <a:xfrm rot="0">
            <a:off x="7303661" y="3279394"/>
            <a:ext cx="3299517" cy="435851"/>
          </a:xfrm>
          <a:prstGeom prst="rect">
            <a:avLst/>
          </a:prstGeom>
        </p:spPr>
        <p:txBody>
          <a:bodyPr anchor="t" rtlCol="false" tIns="0" lIns="0" bIns="0" rIns="0">
            <a:spAutoFit/>
          </a:bodyPr>
          <a:lstStyle/>
          <a:p>
            <a:pPr algn="l">
              <a:lnSpc>
                <a:spcPts val="3118"/>
              </a:lnSpc>
            </a:pPr>
            <a:r>
              <a:rPr lang="en-US" sz="2388" b="true">
                <a:solidFill>
                  <a:srgbClr val="EBEDF0"/>
                </a:solidFill>
                <a:latin typeface="Arimo Bold"/>
                <a:ea typeface="Arimo Bold"/>
                <a:cs typeface="Arimo Bold"/>
                <a:sym typeface="Arimo Bold"/>
              </a:rPr>
              <a:t>Space-Time Tradeoffs</a:t>
            </a:r>
          </a:p>
        </p:txBody>
      </p:sp>
      <p:sp>
        <p:nvSpPr>
          <p:cNvPr name="TextBox 16" id="16"/>
          <p:cNvSpPr txBox="true"/>
          <p:nvPr/>
        </p:nvSpPr>
        <p:spPr>
          <a:xfrm rot="0">
            <a:off x="7303661" y="3833475"/>
            <a:ext cx="3714200" cy="1619896"/>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Analysed how algorithm design choices affect memory requirements versus execution speed, particularly in Merge Sort's auxiliary space</a:t>
            </a:r>
          </a:p>
        </p:txBody>
      </p:sp>
      <p:sp>
        <p:nvSpPr>
          <p:cNvPr name="TextBox 17" id="17"/>
          <p:cNvSpPr txBox="true"/>
          <p:nvPr/>
        </p:nvSpPr>
        <p:spPr>
          <a:xfrm rot="0">
            <a:off x="11262668" y="2710477"/>
            <a:ext cx="549870" cy="312597"/>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03</a:t>
            </a:r>
          </a:p>
        </p:txBody>
      </p:sp>
      <p:grpSp>
        <p:nvGrpSpPr>
          <p:cNvPr name="Group 18" id="18"/>
          <p:cNvGrpSpPr/>
          <p:nvPr/>
        </p:nvGrpSpPr>
        <p:grpSpPr>
          <a:xfrm rot="0">
            <a:off x="11262668" y="3139514"/>
            <a:ext cx="3714086" cy="27798"/>
            <a:chOff x="0" y="0"/>
            <a:chExt cx="3741598" cy="28004"/>
          </a:xfrm>
        </p:grpSpPr>
        <p:sp>
          <p:nvSpPr>
            <p:cNvPr name="Freeform 19" id="19" descr="preencoded.png"/>
            <p:cNvSpPr/>
            <p:nvPr/>
          </p:nvSpPr>
          <p:spPr>
            <a:xfrm flipH="false" flipV="false" rot="0">
              <a:off x="0" y="0"/>
              <a:ext cx="3741547" cy="28067"/>
            </a:xfrm>
            <a:custGeom>
              <a:avLst/>
              <a:gdLst/>
              <a:ahLst/>
              <a:cxnLst/>
              <a:rect r="r" b="b" t="t" l="l"/>
              <a:pathLst>
                <a:path h="28067" w="3741547">
                  <a:moveTo>
                    <a:pt x="0" y="0"/>
                  </a:moveTo>
                  <a:lnTo>
                    <a:pt x="3741547" y="0"/>
                  </a:lnTo>
                  <a:lnTo>
                    <a:pt x="3741547" y="28067"/>
                  </a:lnTo>
                  <a:lnTo>
                    <a:pt x="0" y="28067"/>
                  </a:lnTo>
                  <a:lnTo>
                    <a:pt x="0" y="0"/>
                  </a:lnTo>
                  <a:close/>
                </a:path>
              </a:pathLst>
            </a:custGeom>
            <a:blipFill>
              <a:blip r:embed="rId4"/>
              <a:stretch>
                <a:fillRect l="0" t="-41" r="-1" b="176"/>
              </a:stretch>
            </a:blipFill>
          </p:spPr>
        </p:sp>
      </p:grpSp>
      <p:sp>
        <p:nvSpPr>
          <p:cNvPr name="TextBox 20" id="20"/>
          <p:cNvSpPr txBox="true"/>
          <p:nvPr/>
        </p:nvSpPr>
        <p:spPr>
          <a:xfrm rot="0">
            <a:off x="11262668" y="3279394"/>
            <a:ext cx="3714086" cy="833590"/>
          </a:xfrm>
          <a:prstGeom prst="rect">
            <a:avLst/>
          </a:prstGeom>
        </p:spPr>
        <p:txBody>
          <a:bodyPr anchor="t" rtlCol="false" tIns="0" lIns="0" bIns="0" rIns="0">
            <a:spAutoFit/>
          </a:bodyPr>
          <a:lstStyle/>
          <a:p>
            <a:pPr algn="l">
              <a:lnSpc>
                <a:spcPts val="3118"/>
              </a:lnSpc>
            </a:pPr>
            <a:r>
              <a:rPr lang="en-US" sz="2388" b="true">
                <a:solidFill>
                  <a:srgbClr val="EBEDF0"/>
                </a:solidFill>
                <a:latin typeface="Arimo Bold"/>
                <a:ea typeface="Arimo Bold"/>
                <a:cs typeface="Arimo Bold"/>
                <a:sym typeface="Arimo Bold"/>
              </a:rPr>
              <a:t>Theory-Practice Connection</a:t>
            </a:r>
          </a:p>
        </p:txBody>
      </p:sp>
      <p:sp>
        <p:nvSpPr>
          <p:cNvPr name="TextBox 21" id="21"/>
          <p:cNvSpPr txBox="true"/>
          <p:nvPr/>
        </p:nvSpPr>
        <p:spPr>
          <a:xfrm rot="0">
            <a:off x="11262668" y="4231214"/>
            <a:ext cx="3714086" cy="1938150"/>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Connected theoretical complexity predictions with empirical validation, observing how constants and data behaviour influence real performance</a:t>
            </a:r>
          </a:p>
        </p:txBody>
      </p:sp>
      <p:sp>
        <p:nvSpPr>
          <p:cNvPr name="TextBox 22" id="22"/>
          <p:cNvSpPr txBox="true"/>
          <p:nvPr/>
        </p:nvSpPr>
        <p:spPr>
          <a:xfrm rot="0">
            <a:off x="3344767" y="6569161"/>
            <a:ext cx="403440" cy="312597"/>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04</a:t>
            </a:r>
          </a:p>
        </p:txBody>
      </p:sp>
      <p:grpSp>
        <p:nvGrpSpPr>
          <p:cNvPr name="Group 23" id="23"/>
          <p:cNvGrpSpPr/>
          <p:nvPr/>
        </p:nvGrpSpPr>
        <p:grpSpPr>
          <a:xfrm rot="0">
            <a:off x="3344767" y="6973767"/>
            <a:ext cx="5693539" cy="27798"/>
            <a:chOff x="0" y="0"/>
            <a:chExt cx="5735714" cy="28004"/>
          </a:xfrm>
        </p:grpSpPr>
        <p:sp>
          <p:nvSpPr>
            <p:cNvPr name="Freeform 24" id="24" descr="preencoded.png"/>
            <p:cNvSpPr/>
            <p:nvPr/>
          </p:nvSpPr>
          <p:spPr>
            <a:xfrm flipH="false" flipV="false" rot="0">
              <a:off x="0" y="0"/>
              <a:ext cx="5735701" cy="28067"/>
            </a:xfrm>
            <a:custGeom>
              <a:avLst/>
              <a:gdLst/>
              <a:ahLst/>
              <a:cxnLst/>
              <a:rect r="r" b="b" t="t" l="l"/>
              <a:pathLst>
                <a:path h="28067" w="5735701">
                  <a:moveTo>
                    <a:pt x="0" y="0"/>
                  </a:moveTo>
                  <a:lnTo>
                    <a:pt x="5735701" y="0"/>
                  </a:lnTo>
                  <a:lnTo>
                    <a:pt x="5735701" y="28067"/>
                  </a:lnTo>
                  <a:lnTo>
                    <a:pt x="0" y="28067"/>
                  </a:lnTo>
                  <a:lnTo>
                    <a:pt x="0" y="0"/>
                  </a:lnTo>
                  <a:close/>
                </a:path>
              </a:pathLst>
            </a:custGeom>
            <a:blipFill>
              <a:blip r:embed="rId5"/>
              <a:stretch>
                <a:fillRect l="0" t="-16" r="0" b="197"/>
              </a:stretch>
            </a:blipFill>
          </p:spPr>
        </p:sp>
      </p:grpSp>
      <p:sp>
        <p:nvSpPr>
          <p:cNvPr name="TextBox 25" id="25"/>
          <p:cNvSpPr txBox="true"/>
          <p:nvPr/>
        </p:nvSpPr>
        <p:spPr>
          <a:xfrm rot="0">
            <a:off x="3344767" y="7138066"/>
            <a:ext cx="3256945" cy="435851"/>
          </a:xfrm>
          <a:prstGeom prst="rect">
            <a:avLst/>
          </a:prstGeom>
        </p:spPr>
        <p:txBody>
          <a:bodyPr anchor="t" rtlCol="false" tIns="0" lIns="0" bIns="0" rIns="0">
            <a:spAutoFit/>
          </a:bodyPr>
          <a:lstStyle/>
          <a:p>
            <a:pPr algn="l">
              <a:lnSpc>
                <a:spcPts val="3118"/>
              </a:lnSpc>
            </a:pPr>
            <a:r>
              <a:rPr lang="en-US" sz="2388" b="true">
                <a:solidFill>
                  <a:srgbClr val="EBEDF0"/>
                </a:solidFill>
                <a:latin typeface="Arimo Bold"/>
                <a:ea typeface="Arimo Bold"/>
                <a:cs typeface="Arimo Bold"/>
                <a:sym typeface="Arimo Bold"/>
              </a:rPr>
              <a:t>Algorithmic Tradeoffs</a:t>
            </a:r>
          </a:p>
        </p:txBody>
      </p:sp>
      <p:sp>
        <p:nvSpPr>
          <p:cNvPr name="TextBox 26" id="26"/>
          <p:cNvSpPr txBox="true"/>
          <p:nvPr/>
        </p:nvSpPr>
        <p:spPr>
          <a:xfrm rot="0">
            <a:off x="3344767" y="7692146"/>
            <a:ext cx="5693539" cy="98336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Recognised that no single algorithm is universally optimal—selection depends on specific problem constraints and data characteristics</a:t>
            </a:r>
          </a:p>
        </p:txBody>
      </p:sp>
      <p:sp>
        <p:nvSpPr>
          <p:cNvPr name="TextBox 27" id="27"/>
          <p:cNvSpPr txBox="true"/>
          <p:nvPr/>
        </p:nvSpPr>
        <p:spPr>
          <a:xfrm rot="0">
            <a:off x="9283101" y="6569161"/>
            <a:ext cx="391238" cy="312597"/>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05</a:t>
            </a:r>
          </a:p>
        </p:txBody>
      </p:sp>
      <p:grpSp>
        <p:nvGrpSpPr>
          <p:cNvPr name="Group 28" id="28"/>
          <p:cNvGrpSpPr/>
          <p:nvPr/>
        </p:nvGrpSpPr>
        <p:grpSpPr>
          <a:xfrm rot="0">
            <a:off x="9283101" y="6973767"/>
            <a:ext cx="5693640" cy="27798"/>
            <a:chOff x="0" y="0"/>
            <a:chExt cx="5735815" cy="28004"/>
          </a:xfrm>
        </p:grpSpPr>
        <p:sp>
          <p:nvSpPr>
            <p:cNvPr name="Freeform 29" id="29" descr="preencoded.png"/>
            <p:cNvSpPr/>
            <p:nvPr/>
          </p:nvSpPr>
          <p:spPr>
            <a:xfrm flipH="false" flipV="false" rot="0">
              <a:off x="0" y="0"/>
              <a:ext cx="5735828" cy="28067"/>
            </a:xfrm>
            <a:custGeom>
              <a:avLst/>
              <a:gdLst/>
              <a:ahLst/>
              <a:cxnLst/>
              <a:rect r="r" b="b" t="t" l="l"/>
              <a:pathLst>
                <a:path h="28067" w="5735828">
                  <a:moveTo>
                    <a:pt x="0" y="0"/>
                  </a:moveTo>
                  <a:lnTo>
                    <a:pt x="5735828" y="0"/>
                  </a:lnTo>
                  <a:lnTo>
                    <a:pt x="5735828" y="28067"/>
                  </a:lnTo>
                  <a:lnTo>
                    <a:pt x="0" y="28067"/>
                  </a:lnTo>
                  <a:lnTo>
                    <a:pt x="0" y="0"/>
                  </a:lnTo>
                  <a:close/>
                </a:path>
              </a:pathLst>
            </a:custGeom>
            <a:blipFill>
              <a:blip r:embed="rId5"/>
              <a:stretch>
                <a:fillRect l="0" t="-17" r="0" b="198"/>
              </a:stretch>
            </a:blipFill>
          </p:spPr>
        </p:sp>
      </p:grpSp>
      <p:sp>
        <p:nvSpPr>
          <p:cNvPr name="TextBox 30" id="30"/>
          <p:cNvSpPr txBox="true"/>
          <p:nvPr/>
        </p:nvSpPr>
        <p:spPr>
          <a:xfrm rot="0">
            <a:off x="9283101" y="7138066"/>
            <a:ext cx="4221086" cy="435851"/>
          </a:xfrm>
          <a:prstGeom prst="rect">
            <a:avLst/>
          </a:prstGeom>
        </p:spPr>
        <p:txBody>
          <a:bodyPr anchor="t" rtlCol="false" tIns="0" lIns="0" bIns="0" rIns="0">
            <a:spAutoFit/>
          </a:bodyPr>
          <a:lstStyle/>
          <a:p>
            <a:pPr algn="l">
              <a:lnSpc>
                <a:spcPts val="3118"/>
              </a:lnSpc>
            </a:pPr>
            <a:r>
              <a:rPr lang="en-US" sz="2388" b="true">
                <a:solidFill>
                  <a:srgbClr val="EBEDF0"/>
                </a:solidFill>
                <a:latin typeface="Arimo Bold"/>
                <a:ea typeface="Arimo Bold"/>
                <a:cs typeface="Arimo Bold"/>
                <a:sym typeface="Arimo Bold"/>
              </a:rPr>
              <a:t>Hybrid Approach Awareness</a:t>
            </a:r>
          </a:p>
        </p:txBody>
      </p:sp>
      <p:sp>
        <p:nvSpPr>
          <p:cNvPr name="TextBox 31" id="31"/>
          <p:cNvSpPr txBox="true"/>
          <p:nvPr/>
        </p:nvSpPr>
        <p:spPr>
          <a:xfrm rot="0">
            <a:off x="9283101" y="7692146"/>
            <a:ext cx="5693640" cy="983362"/>
          </a:xfrm>
          <a:prstGeom prst="rect">
            <a:avLst/>
          </a:prstGeom>
        </p:spPr>
        <p:txBody>
          <a:bodyPr anchor="t" rtlCol="false" tIns="0" lIns="0" bIns="0" rIns="0">
            <a:spAutoFit/>
          </a:bodyPr>
          <a:lstStyle/>
          <a:p>
            <a:pPr algn="l">
              <a:lnSpc>
                <a:spcPts val="2454"/>
              </a:lnSpc>
            </a:pPr>
            <a:r>
              <a:rPr lang="en-US" sz="1923">
                <a:solidFill>
                  <a:srgbClr val="EBEDF0"/>
                </a:solidFill>
                <a:latin typeface="Arimo"/>
                <a:ea typeface="Arimo"/>
                <a:cs typeface="Arimo"/>
                <a:sym typeface="Arimo"/>
              </a:rPr>
              <a:t>Understood why modern implementations use hybrid strategies (e.g., Introsort combining Quick, Heap, and Insertion Sort) for optimal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87706" y="1298"/>
            <a:ext cx="13346210" cy="10310373"/>
            <a:chOff x="0" y="0"/>
            <a:chExt cx="13445071" cy="10386746"/>
          </a:xfrm>
        </p:grpSpPr>
        <p:sp>
          <p:nvSpPr>
            <p:cNvPr name="Freeform 3" id="3" descr="preencoded.png"/>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lnTo>
                    <a:pt x="0" y="0"/>
                  </a:lnTo>
                  <a:close/>
                </a:path>
              </a:pathLst>
            </a:custGeom>
            <a:blipFill>
              <a:blip r:embed="rId3"/>
              <a:stretch>
                <a:fillRect l="0" t="-24" r="0" b="-25"/>
              </a:stretch>
            </a:blipFill>
          </p:spPr>
        </p:sp>
      </p:grpSp>
      <p:grpSp>
        <p:nvGrpSpPr>
          <p:cNvPr name="Group 4" id="4"/>
          <p:cNvGrpSpPr/>
          <p:nvPr/>
        </p:nvGrpSpPr>
        <p:grpSpPr>
          <a:xfrm rot="0">
            <a:off x="2487706" y="1298"/>
            <a:ext cx="13346210" cy="10310373"/>
            <a:chOff x="0" y="0"/>
            <a:chExt cx="13445071" cy="10386746"/>
          </a:xfrm>
        </p:grpSpPr>
        <p:sp>
          <p:nvSpPr>
            <p:cNvPr name="Freeform 5" id="5"/>
            <p:cNvSpPr/>
            <p:nvPr/>
          </p:nvSpPr>
          <p:spPr>
            <a:xfrm flipH="false" flipV="false" rot="0">
              <a:off x="0" y="0"/>
              <a:ext cx="13445110" cy="10386695"/>
            </a:xfrm>
            <a:custGeom>
              <a:avLst/>
              <a:gdLst/>
              <a:ahLst/>
              <a:cxnLst/>
              <a:rect r="r" b="b" t="t" l="l"/>
              <a:pathLst>
                <a:path h="10386695" w="13445110">
                  <a:moveTo>
                    <a:pt x="0" y="0"/>
                  </a:moveTo>
                  <a:lnTo>
                    <a:pt x="13445110" y="0"/>
                  </a:lnTo>
                  <a:lnTo>
                    <a:pt x="13445110" y="10386695"/>
                  </a:lnTo>
                  <a:lnTo>
                    <a:pt x="0" y="10386695"/>
                  </a:lnTo>
                  <a:close/>
                </a:path>
              </a:pathLst>
            </a:custGeom>
            <a:solidFill>
              <a:srgbClr val="101620">
                <a:alpha val="90196"/>
              </a:srgbClr>
            </a:solidFill>
          </p:spPr>
        </p:sp>
      </p:grpSp>
      <p:sp>
        <p:nvSpPr>
          <p:cNvPr name="TextBox 6" id="6"/>
          <p:cNvSpPr txBox="true"/>
          <p:nvPr/>
        </p:nvSpPr>
        <p:spPr>
          <a:xfrm rot="0">
            <a:off x="3107775" y="455372"/>
            <a:ext cx="9569772" cy="632756"/>
          </a:xfrm>
          <a:prstGeom prst="rect">
            <a:avLst/>
          </a:prstGeom>
        </p:spPr>
        <p:txBody>
          <a:bodyPr anchor="t" rtlCol="false" tIns="0" lIns="0" bIns="0" rIns="0">
            <a:spAutoFit/>
          </a:bodyPr>
          <a:lstStyle/>
          <a:p>
            <a:pPr algn="l">
              <a:lnSpc>
                <a:spcPts val="4511"/>
              </a:lnSpc>
            </a:pPr>
            <a:r>
              <a:rPr lang="en-US" sz="3449" b="true">
                <a:solidFill>
                  <a:srgbClr val="F2F5FA"/>
                </a:solidFill>
                <a:latin typeface="Arimo Bold"/>
                <a:ea typeface="Arimo Bold"/>
                <a:cs typeface="Arimo Bold"/>
                <a:sym typeface="Arimo Bold"/>
              </a:rPr>
              <a:t>Case Study: Real-World Algorithm Selection</a:t>
            </a:r>
          </a:p>
        </p:txBody>
      </p:sp>
      <p:sp>
        <p:nvSpPr>
          <p:cNvPr name="TextBox 7" id="7"/>
          <p:cNvSpPr txBox="true"/>
          <p:nvPr/>
        </p:nvSpPr>
        <p:spPr>
          <a:xfrm rot="0">
            <a:off x="3107775" y="1101286"/>
            <a:ext cx="5787912" cy="325846"/>
          </a:xfrm>
          <a:prstGeom prst="rect">
            <a:avLst/>
          </a:prstGeom>
        </p:spPr>
        <p:txBody>
          <a:bodyPr anchor="t" rtlCol="false" tIns="0" lIns="0" bIns="0" rIns="0">
            <a:spAutoFit/>
          </a:bodyPr>
          <a:lstStyle/>
          <a:p>
            <a:pPr algn="l">
              <a:lnSpc>
                <a:spcPts val="2255"/>
              </a:lnSpc>
            </a:pPr>
            <a:r>
              <a:rPr lang="en-US" sz="1724" b="true">
                <a:solidFill>
                  <a:srgbClr val="F2F5FA"/>
                </a:solidFill>
                <a:latin typeface="Arimo Bold"/>
                <a:ea typeface="Arimo Bold"/>
                <a:cs typeface="Arimo Bold"/>
                <a:sym typeface="Arimo Bold"/>
              </a:rPr>
              <a:t>How Theory Guides Practical Implementation Choices</a:t>
            </a:r>
          </a:p>
        </p:txBody>
      </p:sp>
      <p:sp>
        <p:nvSpPr>
          <p:cNvPr name="TextBox 8" id="8"/>
          <p:cNvSpPr txBox="true"/>
          <p:nvPr/>
        </p:nvSpPr>
        <p:spPr>
          <a:xfrm rot="0">
            <a:off x="3107775" y="2031314"/>
            <a:ext cx="2214806" cy="325846"/>
          </a:xfrm>
          <a:prstGeom prst="rect">
            <a:avLst/>
          </a:prstGeom>
        </p:spPr>
        <p:txBody>
          <a:bodyPr anchor="t" rtlCol="false" tIns="0" lIns="0" bIns="0" rIns="0">
            <a:spAutoFit/>
          </a:bodyPr>
          <a:lstStyle/>
          <a:p>
            <a:pPr algn="l">
              <a:lnSpc>
                <a:spcPts val="2255"/>
              </a:lnSpc>
            </a:pPr>
            <a:r>
              <a:rPr lang="en-US" sz="1724" b="true">
                <a:solidFill>
                  <a:srgbClr val="F2F5FA"/>
                </a:solidFill>
                <a:latin typeface="Arimo Bold"/>
                <a:ea typeface="Arimo Bold"/>
                <a:cs typeface="Arimo Bold"/>
                <a:sym typeface="Arimo Bold"/>
              </a:rPr>
              <a:t>Java Arrays.sort()</a:t>
            </a:r>
          </a:p>
        </p:txBody>
      </p:sp>
      <p:grpSp>
        <p:nvGrpSpPr>
          <p:cNvPr name="Group 9" id="9"/>
          <p:cNvGrpSpPr/>
          <p:nvPr/>
        </p:nvGrpSpPr>
        <p:grpSpPr>
          <a:xfrm rot="0">
            <a:off x="3107775" y="2501254"/>
            <a:ext cx="7717620" cy="4629415"/>
            <a:chOff x="0" y="0"/>
            <a:chExt cx="7774788" cy="4663707"/>
          </a:xfrm>
        </p:grpSpPr>
        <p:sp>
          <p:nvSpPr>
            <p:cNvPr name="Freeform 10" id="10" descr="preencoded.png"/>
            <p:cNvSpPr/>
            <p:nvPr/>
          </p:nvSpPr>
          <p:spPr>
            <a:xfrm flipH="false" flipV="false" rot="0">
              <a:off x="0" y="0"/>
              <a:ext cx="7774813" cy="4663694"/>
            </a:xfrm>
            <a:custGeom>
              <a:avLst/>
              <a:gdLst/>
              <a:ahLst/>
              <a:cxnLst/>
              <a:rect r="r" b="b" t="t" l="l"/>
              <a:pathLst>
                <a:path h="4663694" w="7774813">
                  <a:moveTo>
                    <a:pt x="0" y="0"/>
                  </a:moveTo>
                  <a:lnTo>
                    <a:pt x="7774813" y="0"/>
                  </a:lnTo>
                  <a:lnTo>
                    <a:pt x="7774813" y="4663694"/>
                  </a:lnTo>
                  <a:lnTo>
                    <a:pt x="0" y="4663694"/>
                  </a:lnTo>
                  <a:lnTo>
                    <a:pt x="0" y="0"/>
                  </a:lnTo>
                  <a:close/>
                </a:path>
              </a:pathLst>
            </a:custGeom>
            <a:blipFill>
              <a:blip r:embed="rId4"/>
              <a:stretch>
                <a:fillRect l="0" t="-12" r="0" b="-12"/>
              </a:stretch>
            </a:blipFill>
          </p:spPr>
        </p:sp>
      </p:grpSp>
      <p:sp>
        <p:nvSpPr>
          <p:cNvPr name="TextBox 11" id="11"/>
          <p:cNvSpPr txBox="true"/>
          <p:nvPr/>
        </p:nvSpPr>
        <p:spPr>
          <a:xfrm rot="0">
            <a:off x="3107775" y="7265237"/>
            <a:ext cx="7717620" cy="207915"/>
          </a:xfrm>
          <a:prstGeom prst="rect">
            <a:avLst/>
          </a:prstGeom>
        </p:spPr>
        <p:txBody>
          <a:bodyPr anchor="t" rtlCol="false" tIns="0" lIns="0" bIns="0" rIns="0">
            <a:spAutoFit/>
          </a:bodyPr>
          <a:lstStyle/>
          <a:p>
            <a:pPr algn="l">
              <a:lnSpc>
                <a:spcPts val="1525"/>
              </a:lnSpc>
            </a:pPr>
            <a:r>
              <a:rPr lang="en-US" sz="1393" b="true">
                <a:solidFill>
                  <a:srgbClr val="EBEDF0"/>
                </a:solidFill>
                <a:latin typeface="Arimo Bold"/>
                <a:ea typeface="Arimo Bold"/>
                <a:cs typeface="Arimo Bold"/>
                <a:sym typeface="Arimo Bold"/>
              </a:rPr>
              <a:t>Hybrid Strategy:</a:t>
            </a:r>
            <a:r>
              <a:rPr lang="en-US" sz="1393">
                <a:solidFill>
                  <a:srgbClr val="EBEDF0"/>
                </a:solidFill>
                <a:latin typeface="Arimo"/>
                <a:ea typeface="Arimo"/>
                <a:cs typeface="Arimo"/>
                <a:sym typeface="Arimo"/>
              </a:rPr>
              <a:t> Introsort (Quick + Heap + Insertion)</a:t>
            </a:r>
          </a:p>
        </p:txBody>
      </p:sp>
      <p:sp>
        <p:nvSpPr>
          <p:cNvPr name="TextBox 12" id="12"/>
          <p:cNvSpPr txBox="true"/>
          <p:nvPr/>
        </p:nvSpPr>
        <p:spPr>
          <a:xfrm rot="0">
            <a:off x="3107775" y="7578940"/>
            <a:ext cx="7717620" cy="803339"/>
          </a:xfrm>
          <a:prstGeom prst="rect">
            <a:avLst/>
          </a:prstGeom>
        </p:spPr>
        <p:txBody>
          <a:bodyPr anchor="t" rtlCol="false" tIns="0" lIns="0" bIns="0" rIns="0">
            <a:spAutoFit/>
          </a:bodyPr>
          <a:lstStyle/>
          <a:p>
            <a:pPr algn="l" marL="168516" indent="-84258" lvl="1">
              <a:lnSpc>
                <a:spcPts val="1525"/>
              </a:lnSpc>
              <a:buFont typeface="Arial"/>
              <a:buChar char="•"/>
            </a:pPr>
            <a:r>
              <a:rPr lang="en-US" sz="1393">
                <a:solidFill>
                  <a:srgbClr val="EBEDF0"/>
                </a:solidFill>
                <a:latin typeface="Arimo"/>
                <a:ea typeface="Arimo"/>
                <a:cs typeface="Arimo"/>
                <a:sym typeface="Arimo"/>
              </a:rPr>
              <a:t>Starts with Quick Sort</a:t>
            </a:r>
          </a:p>
          <a:p>
            <a:pPr algn="l" marL="168516" indent="-84258" lvl="1">
              <a:lnSpc>
                <a:spcPts val="1525"/>
              </a:lnSpc>
              <a:buFont typeface="Arial"/>
              <a:buChar char="•"/>
            </a:pPr>
            <a:r>
              <a:rPr lang="en-US" sz="1393">
                <a:solidFill>
                  <a:srgbClr val="EBEDF0"/>
                </a:solidFill>
                <a:latin typeface="Arimo"/>
                <a:ea typeface="Arimo"/>
                <a:cs typeface="Arimo"/>
                <a:sym typeface="Arimo"/>
              </a:rPr>
              <a:t>Switches to Heap Sort if recursion too deep</a:t>
            </a:r>
          </a:p>
          <a:p>
            <a:pPr algn="l" marL="168516" indent="-84258" lvl="1">
              <a:lnSpc>
                <a:spcPts val="1525"/>
              </a:lnSpc>
              <a:buFont typeface="Arial"/>
              <a:buChar char="•"/>
            </a:pPr>
            <a:r>
              <a:rPr lang="en-US" sz="1393">
                <a:solidFill>
                  <a:srgbClr val="EBEDF0"/>
                </a:solidFill>
                <a:latin typeface="Arimo"/>
                <a:ea typeface="Arimo"/>
                <a:cs typeface="Arimo"/>
                <a:sym typeface="Arimo"/>
              </a:rPr>
              <a:t>Uses Insertion Sort for small subarrays</a:t>
            </a:r>
          </a:p>
          <a:p>
            <a:pPr algn="l" marL="168516" indent="-84258" lvl="1">
              <a:lnSpc>
                <a:spcPts val="1525"/>
              </a:lnSpc>
              <a:buFont typeface="Arial"/>
              <a:buChar char="•"/>
            </a:pPr>
            <a:r>
              <a:rPr lang="en-US" sz="1393">
                <a:solidFill>
                  <a:srgbClr val="EBEDF0"/>
                </a:solidFill>
                <a:latin typeface="Arimo"/>
                <a:ea typeface="Arimo"/>
                <a:cs typeface="Arimo"/>
                <a:sym typeface="Arimo"/>
              </a:rPr>
              <a:t>Guarantees O(n log n)</a:t>
            </a:r>
          </a:p>
        </p:txBody>
      </p:sp>
      <p:sp>
        <p:nvSpPr>
          <p:cNvPr name="TextBox 13" id="13"/>
          <p:cNvSpPr txBox="true"/>
          <p:nvPr/>
        </p:nvSpPr>
        <p:spPr>
          <a:xfrm rot="0">
            <a:off x="11264622" y="1709354"/>
            <a:ext cx="2214806" cy="325846"/>
          </a:xfrm>
          <a:prstGeom prst="rect">
            <a:avLst/>
          </a:prstGeom>
        </p:spPr>
        <p:txBody>
          <a:bodyPr anchor="t" rtlCol="false" tIns="0" lIns="0" bIns="0" rIns="0">
            <a:spAutoFit/>
          </a:bodyPr>
          <a:lstStyle/>
          <a:p>
            <a:pPr algn="l">
              <a:lnSpc>
                <a:spcPts val="2255"/>
              </a:lnSpc>
            </a:pPr>
            <a:r>
              <a:rPr lang="en-US" sz="1724" b="true">
                <a:solidFill>
                  <a:srgbClr val="F2F5FA"/>
                </a:solidFill>
                <a:latin typeface="Arimo Bold"/>
                <a:ea typeface="Arimo Bold"/>
                <a:cs typeface="Arimo Bold"/>
                <a:sym typeface="Arimo Bold"/>
              </a:rPr>
              <a:t>Python sorted()</a:t>
            </a:r>
          </a:p>
        </p:txBody>
      </p:sp>
      <p:grpSp>
        <p:nvGrpSpPr>
          <p:cNvPr name="Group 14" id="14"/>
          <p:cNvGrpSpPr/>
          <p:nvPr/>
        </p:nvGrpSpPr>
        <p:grpSpPr>
          <a:xfrm rot="0">
            <a:off x="11264622" y="2179306"/>
            <a:ext cx="3956070" cy="5273436"/>
            <a:chOff x="0" y="0"/>
            <a:chExt cx="3985374" cy="5312499"/>
          </a:xfrm>
        </p:grpSpPr>
        <p:sp>
          <p:nvSpPr>
            <p:cNvPr name="Freeform 15" id="15" descr="preencoded.png"/>
            <p:cNvSpPr/>
            <p:nvPr/>
          </p:nvSpPr>
          <p:spPr>
            <a:xfrm flipH="false" flipV="false" rot="0">
              <a:off x="0" y="0"/>
              <a:ext cx="3985387" cy="5312537"/>
            </a:xfrm>
            <a:custGeom>
              <a:avLst/>
              <a:gdLst/>
              <a:ahLst/>
              <a:cxnLst/>
              <a:rect r="r" b="b" t="t" l="l"/>
              <a:pathLst>
                <a:path h="5312537" w="3985387">
                  <a:moveTo>
                    <a:pt x="0" y="0"/>
                  </a:moveTo>
                  <a:lnTo>
                    <a:pt x="3985387" y="0"/>
                  </a:lnTo>
                  <a:lnTo>
                    <a:pt x="3985387" y="5312537"/>
                  </a:lnTo>
                  <a:lnTo>
                    <a:pt x="0" y="5312537"/>
                  </a:lnTo>
                  <a:lnTo>
                    <a:pt x="0" y="0"/>
                  </a:lnTo>
                  <a:close/>
                </a:path>
              </a:pathLst>
            </a:custGeom>
            <a:blipFill>
              <a:blip r:embed="rId5"/>
              <a:stretch>
                <a:fillRect l="0" t="-34" r="0" b="-33"/>
              </a:stretch>
            </a:blipFill>
          </p:spPr>
        </p:sp>
      </p:grpSp>
      <p:sp>
        <p:nvSpPr>
          <p:cNvPr name="TextBox 16" id="16"/>
          <p:cNvSpPr txBox="true"/>
          <p:nvPr/>
        </p:nvSpPr>
        <p:spPr>
          <a:xfrm rot="0">
            <a:off x="11264622" y="7587311"/>
            <a:ext cx="3956070" cy="207915"/>
          </a:xfrm>
          <a:prstGeom prst="rect">
            <a:avLst/>
          </a:prstGeom>
        </p:spPr>
        <p:txBody>
          <a:bodyPr anchor="t" rtlCol="false" tIns="0" lIns="0" bIns="0" rIns="0">
            <a:spAutoFit/>
          </a:bodyPr>
          <a:lstStyle/>
          <a:p>
            <a:pPr algn="l">
              <a:lnSpc>
                <a:spcPts val="1525"/>
              </a:lnSpc>
            </a:pPr>
            <a:r>
              <a:rPr lang="en-US" sz="1393" b="true">
                <a:solidFill>
                  <a:srgbClr val="EBEDF0"/>
                </a:solidFill>
                <a:latin typeface="Arimo Bold"/>
                <a:ea typeface="Arimo Bold"/>
                <a:cs typeface="Arimo Bold"/>
                <a:sym typeface="Arimo Bold"/>
              </a:rPr>
              <a:t>Adaptive Strategy:</a:t>
            </a:r>
            <a:r>
              <a:rPr lang="en-US" sz="1393">
                <a:solidFill>
                  <a:srgbClr val="EBEDF0"/>
                </a:solidFill>
                <a:latin typeface="Arimo"/>
                <a:ea typeface="Arimo"/>
                <a:cs typeface="Arimo"/>
                <a:sym typeface="Arimo"/>
              </a:rPr>
              <a:t> Timsort (Merge + Insertion)</a:t>
            </a:r>
          </a:p>
        </p:txBody>
      </p:sp>
      <p:sp>
        <p:nvSpPr>
          <p:cNvPr name="TextBox 17" id="17"/>
          <p:cNvSpPr txBox="true"/>
          <p:nvPr/>
        </p:nvSpPr>
        <p:spPr>
          <a:xfrm rot="0">
            <a:off x="11264622" y="7901014"/>
            <a:ext cx="3956070" cy="803339"/>
          </a:xfrm>
          <a:prstGeom prst="rect">
            <a:avLst/>
          </a:prstGeom>
        </p:spPr>
        <p:txBody>
          <a:bodyPr anchor="t" rtlCol="false" tIns="0" lIns="0" bIns="0" rIns="0">
            <a:spAutoFit/>
          </a:bodyPr>
          <a:lstStyle/>
          <a:p>
            <a:pPr algn="l" marL="168516" indent="-84258" lvl="1">
              <a:lnSpc>
                <a:spcPts val="1525"/>
              </a:lnSpc>
              <a:buFont typeface="Arial"/>
              <a:buChar char="•"/>
            </a:pPr>
            <a:r>
              <a:rPr lang="en-US" sz="1393">
                <a:solidFill>
                  <a:srgbClr val="EBEDF0"/>
                </a:solidFill>
                <a:latin typeface="Arimo"/>
                <a:ea typeface="Arimo"/>
                <a:cs typeface="Arimo"/>
                <a:sym typeface="Arimo"/>
              </a:rPr>
              <a:t>Exploits existing order</a:t>
            </a:r>
          </a:p>
          <a:p>
            <a:pPr algn="l" marL="168516" indent="-84258" lvl="1">
              <a:lnSpc>
                <a:spcPts val="1525"/>
              </a:lnSpc>
              <a:buFont typeface="Arial"/>
              <a:buChar char="•"/>
            </a:pPr>
            <a:r>
              <a:rPr lang="en-US" sz="1393">
                <a:solidFill>
                  <a:srgbClr val="EBEDF0"/>
                </a:solidFill>
                <a:latin typeface="Arimo"/>
                <a:ea typeface="Arimo"/>
                <a:cs typeface="Arimo"/>
                <a:sym typeface="Arimo"/>
              </a:rPr>
              <a:t>Combines merge and insertion sort</a:t>
            </a:r>
          </a:p>
          <a:p>
            <a:pPr algn="l" marL="168516" indent="-84258" lvl="1">
              <a:lnSpc>
                <a:spcPts val="1525"/>
              </a:lnSpc>
              <a:buFont typeface="Arial"/>
              <a:buChar char="•"/>
            </a:pPr>
            <a:r>
              <a:rPr lang="en-US" sz="1393">
                <a:solidFill>
                  <a:srgbClr val="EBEDF0"/>
                </a:solidFill>
                <a:latin typeface="Arimo"/>
                <a:ea typeface="Arimo"/>
                <a:cs typeface="Arimo"/>
                <a:sym typeface="Arimo"/>
              </a:rPr>
              <a:t>Stable and efficient</a:t>
            </a:r>
          </a:p>
          <a:p>
            <a:pPr algn="l" marL="168516" indent="-84258" lvl="1">
              <a:lnSpc>
                <a:spcPts val="1525"/>
              </a:lnSpc>
              <a:buFont typeface="Arial"/>
              <a:buChar char="•"/>
            </a:pPr>
            <a:r>
              <a:rPr lang="en-US" sz="1393">
                <a:solidFill>
                  <a:srgbClr val="EBEDF0"/>
                </a:solidFill>
                <a:latin typeface="Arimo"/>
                <a:ea typeface="Arimo"/>
                <a:cs typeface="Arimo"/>
                <a:sym typeface="Arimo"/>
              </a:rPr>
              <a:t>Excellent for real-world data</a:t>
            </a:r>
          </a:p>
        </p:txBody>
      </p:sp>
      <p:grpSp>
        <p:nvGrpSpPr>
          <p:cNvPr name="Group 18" id="18"/>
          <p:cNvGrpSpPr/>
          <p:nvPr/>
        </p:nvGrpSpPr>
        <p:grpSpPr>
          <a:xfrm rot="0">
            <a:off x="3107775" y="8759028"/>
            <a:ext cx="12106072" cy="772912"/>
            <a:chOff x="0" y="0"/>
            <a:chExt cx="12195746" cy="778637"/>
          </a:xfrm>
        </p:grpSpPr>
        <p:sp>
          <p:nvSpPr>
            <p:cNvPr name="Freeform 19" id="19"/>
            <p:cNvSpPr/>
            <p:nvPr/>
          </p:nvSpPr>
          <p:spPr>
            <a:xfrm flipH="false" flipV="false" rot="0">
              <a:off x="0" y="0"/>
              <a:ext cx="12195683" cy="778510"/>
            </a:xfrm>
            <a:custGeom>
              <a:avLst/>
              <a:gdLst/>
              <a:ahLst/>
              <a:cxnLst/>
              <a:rect r="r" b="b" t="t" l="l"/>
              <a:pathLst>
                <a:path h="778510" w="12195683">
                  <a:moveTo>
                    <a:pt x="0" y="74930"/>
                  </a:moveTo>
                  <a:cubicBezTo>
                    <a:pt x="0" y="33528"/>
                    <a:pt x="33528" y="0"/>
                    <a:pt x="74930" y="0"/>
                  </a:cubicBezTo>
                  <a:lnTo>
                    <a:pt x="12120753" y="0"/>
                  </a:lnTo>
                  <a:cubicBezTo>
                    <a:pt x="12162155" y="0"/>
                    <a:pt x="12195683" y="33528"/>
                    <a:pt x="12195683" y="74930"/>
                  </a:cubicBezTo>
                  <a:lnTo>
                    <a:pt x="12195683" y="703580"/>
                  </a:lnTo>
                  <a:cubicBezTo>
                    <a:pt x="12195683" y="744982"/>
                    <a:pt x="12162155" y="778510"/>
                    <a:pt x="12120753" y="778510"/>
                  </a:cubicBezTo>
                  <a:lnTo>
                    <a:pt x="74930" y="778510"/>
                  </a:lnTo>
                  <a:cubicBezTo>
                    <a:pt x="33528" y="778510"/>
                    <a:pt x="0" y="744982"/>
                    <a:pt x="0" y="703580"/>
                  </a:cubicBezTo>
                  <a:close/>
                </a:path>
              </a:pathLst>
            </a:custGeom>
            <a:solidFill>
              <a:srgbClr val="00194D"/>
            </a:solidFill>
          </p:spPr>
        </p:sp>
      </p:grpSp>
      <p:grpSp>
        <p:nvGrpSpPr>
          <p:cNvPr name="Group 20" id="20"/>
          <p:cNvGrpSpPr/>
          <p:nvPr/>
        </p:nvGrpSpPr>
        <p:grpSpPr>
          <a:xfrm rot="0">
            <a:off x="3284911" y="8985102"/>
            <a:ext cx="221460" cy="177098"/>
            <a:chOff x="0" y="0"/>
            <a:chExt cx="223101" cy="178410"/>
          </a:xfrm>
        </p:grpSpPr>
        <p:sp>
          <p:nvSpPr>
            <p:cNvPr name="Freeform 21" id="21" descr="preencoded.png"/>
            <p:cNvSpPr/>
            <p:nvPr/>
          </p:nvSpPr>
          <p:spPr>
            <a:xfrm flipH="false" flipV="false" rot="0">
              <a:off x="0" y="0"/>
              <a:ext cx="223139" cy="178435"/>
            </a:xfrm>
            <a:custGeom>
              <a:avLst/>
              <a:gdLst/>
              <a:ahLst/>
              <a:cxnLst/>
              <a:rect r="r" b="b" t="t" l="l"/>
              <a:pathLst>
                <a:path h="178435" w="223139">
                  <a:moveTo>
                    <a:pt x="0" y="0"/>
                  </a:moveTo>
                  <a:lnTo>
                    <a:pt x="223139" y="0"/>
                  </a:lnTo>
                  <a:lnTo>
                    <a:pt x="223139" y="178435"/>
                  </a:lnTo>
                  <a:lnTo>
                    <a:pt x="0" y="178435"/>
                  </a:lnTo>
                  <a:lnTo>
                    <a:pt x="0" y="0"/>
                  </a:lnTo>
                  <a:close/>
                </a:path>
              </a:pathLst>
            </a:custGeom>
            <a:blipFill>
              <a:blip r:embed="rId6"/>
              <a:stretch>
                <a:fillRect l="-1183" t="0" r="-1161" b="14"/>
              </a:stretch>
            </a:blipFill>
          </p:spPr>
        </p:sp>
      </p:grpSp>
      <p:sp>
        <p:nvSpPr>
          <p:cNvPr name="TextBox 22" id="22"/>
          <p:cNvSpPr txBox="true"/>
          <p:nvPr/>
        </p:nvSpPr>
        <p:spPr>
          <a:xfrm rot="0">
            <a:off x="3683519" y="8921822"/>
            <a:ext cx="11353179" cy="406293"/>
          </a:xfrm>
          <a:prstGeom prst="rect">
            <a:avLst/>
          </a:prstGeom>
        </p:spPr>
        <p:txBody>
          <a:bodyPr anchor="t" rtlCol="false" tIns="0" lIns="0" bIns="0" rIns="0">
            <a:spAutoFit/>
          </a:bodyPr>
          <a:lstStyle/>
          <a:p>
            <a:pPr algn="l">
              <a:lnSpc>
                <a:spcPts val="1525"/>
              </a:lnSpc>
            </a:pPr>
            <a:r>
              <a:rPr lang="en-US" sz="1393" b="true">
                <a:solidFill>
                  <a:srgbClr val="FFFFFF"/>
                </a:solidFill>
                <a:latin typeface="Arimo Bold"/>
                <a:ea typeface="Arimo Bold"/>
                <a:cs typeface="Arimo Bold"/>
                <a:sym typeface="Arimo Bold"/>
              </a:rPr>
              <a:t>Real-World Insight:</a:t>
            </a:r>
            <a:r>
              <a:rPr lang="en-US" sz="1393">
                <a:solidFill>
                  <a:srgbClr val="FFFFFF"/>
                </a:solidFill>
                <a:latin typeface="Arimo"/>
                <a:ea typeface="Arimo"/>
                <a:cs typeface="Arimo"/>
                <a:sym typeface="Arimo"/>
              </a:rPr>
              <a:t> Production systems never use single algorithms—they combine multiple approaches to leverage strengths while mitigating weaknesses.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DAHAi-Y4uGw</dc:identifier>
  <dcterms:modified xsi:type="dcterms:W3CDTF">2011-08-01T06:04:30Z</dcterms:modified>
  <cp:revision>1</cp:revision>
  <dc:title>Sorting-Algorithms (2).pptx</dc:title>
</cp:coreProperties>
</file>